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89" r:id="rId4"/>
    <p:sldId id="273" r:id="rId5"/>
    <p:sldId id="274" r:id="rId6"/>
    <p:sldId id="275" r:id="rId7"/>
    <p:sldId id="276" r:id="rId8"/>
    <p:sldId id="277" r:id="rId9"/>
    <p:sldId id="278" r:id="rId10"/>
    <p:sldId id="280" r:id="rId11"/>
    <p:sldId id="279" r:id="rId12"/>
    <p:sldId id="283" r:id="rId13"/>
    <p:sldId id="282" r:id="rId14"/>
    <p:sldId id="281" r:id="rId15"/>
    <p:sldId id="287" r:id="rId16"/>
    <p:sldId id="286" r:id="rId17"/>
    <p:sldId id="285" r:id="rId18"/>
    <p:sldId id="284" r:id="rId19"/>
    <p:sldId id="288" r:id="rId20"/>
    <p:sldId id="259" r:id="rId21"/>
  </p:sldIdLst>
  <p:sldSz cx="9144000" cy="6858000" type="screen4x3"/>
  <p:notesSz cx="6858000" cy="9144000"/>
  <p:defaultTextStyle>
    <a:defPPr>
      <a:defRPr lang="el-GR"/>
    </a:defPPr>
    <a:lvl1pPr algn="l" rtl="0" fontAlgn="base">
      <a:spcBef>
        <a:spcPct val="0"/>
      </a:spcBef>
      <a:spcAft>
        <a:spcPct val="0"/>
      </a:spcAft>
      <a:defRPr sz="2000" kern="1200">
        <a:solidFill>
          <a:schemeClr val="tx1"/>
        </a:solidFill>
        <a:latin typeface="Arial" charset="0"/>
        <a:ea typeface="+mn-ea"/>
        <a:cs typeface="+mn-cs"/>
      </a:defRPr>
    </a:lvl1pPr>
    <a:lvl2pPr marL="457200" algn="l" rtl="0" fontAlgn="base">
      <a:spcBef>
        <a:spcPct val="0"/>
      </a:spcBef>
      <a:spcAft>
        <a:spcPct val="0"/>
      </a:spcAft>
      <a:defRPr sz="2000" kern="1200">
        <a:solidFill>
          <a:schemeClr val="tx1"/>
        </a:solidFill>
        <a:latin typeface="Arial" charset="0"/>
        <a:ea typeface="+mn-ea"/>
        <a:cs typeface="+mn-cs"/>
      </a:defRPr>
    </a:lvl2pPr>
    <a:lvl3pPr marL="914400" algn="l" rtl="0" fontAlgn="base">
      <a:spcBef>
        <a:spcPct val="0"/>
      </a:spcBef>
      <a:spcAft>
        <a:spcPct val="0"/>
      </a:spcAft>
      <a:defRPr sz="2000" kern="1200">
        <a:solidFill>
          <a:schemeClr val="tx1"/>
        </a:solidFill>
        <a:latin typeface="Arial" charset="0"/>
        <a:ea typeface="+mn-ea"/>
        <a:cs typeface="+mn-cs"/>
      </a:defRPr>
    </a:lvl3pPr>
    <a:lvl4pPr marL="1371600" algn="l" rtl="0" fontAlgn="base">
      <a:spcBef>
        <a:spcPct val="0"/>
      </a:spcBef>
      <a:spcAft>
        <a:spcPct val="0"/>
      </a:spcAft>
      <a:defRPr sz="2000" kern="1200">
        <a:solidFill>
          <a:schemeClr val="tx1"/>
        </a:solidFill>
        <a:latin typeface="Arial" charset="0"/>
        <a:ea typeface="+mn-ea"/>
        <a:cs typeface="+mn-cs"/>
      </a:defRPr>
    </a:lvl4pPr>
    <a:lvl5pPr marL="1828800" algn="l" rtl="0" fontAlgn="base">
      <a:spcBef>
        <a:spcPct val="0"/>
      </a:spcBef>
      <a:spcAft>
        <a:spcPct val="0"/>
      </a:spcAft>
      <a:defRPr sz="2000" kern="1200">
        <a:solidFill>
          <a:schemeClr val="tx1"/>
        </a:solidFill>
        <a:latin typeface="Arial" charset="0"/>
        <a:ea typeface="+mn-ea"/>
        <a:cs typeface="+mn-cs"/>
      </a:defRPr>
    </a:lvl5pPr>
    <a:lvl6pPr marL="2286000" algn="l" defTabSz="914400" rtl="0" eaLnBrk="1" latinLnBrk="0" hangingPunct="1">
      <a:defRPr sz="2000" kern="1200">
        <a:solidFill>
          <a:schemeClr val="tx1"/>
        </a:solidFill>
        <a:latin typeface="Arial" charset="0"/>
        <a:ea typeface="+mn-ea"/>
        <a:cs typeface="+mn-cs"/>
      </a:defRPr>
    </a:lvl6pPr>
    <a:lvl7pPr marL="2743200" algn="l" defTabSz="914400" rtl="0" eaLnBrk="1" latinLnBrk="0" hangingPunct="1">
      <a:defRPr sz="2000" kern="1200">
        <a:solidFill>
          <a:schemeClr val="tx1"/>
        </a:solidFill>
        <a:latin typeface="Arial" charset="0"/>
        <a:ea typeface="+mn-ea"/>
        <a:cs typeface="+mn-cs"/>
      </a:defRPr>
    </a:lvl7pPr>
    <a:lvl8pPr marL="3200400" algn="l" defTabSz="914400" rtl="0" eaLnBrk="1" latinLnBrk="0" hangingPunct="1">
      <a:defRPr sz="2000" kern="1200">
        <a:solidFill>
          <a:schemeClr val="tx1"/>
        </a:solidFill>
        <a:latin typeface="Arial" charset="0"/>
        <a:ea typeface="+mn-ea"/>
        <a:cs typeface="+mn-cs"/>
      </a:defRPr>
    </a:lvl8pPr>
    <a:lvl9pPr marL="3657600" algn="l" defTabSz="914400" rtl="0" eaLnBrk="1" latinLnBrk="0" hangingPunct="1">
      <a:defRPr sz="2000"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p:scale>
          <a:sx n="68" d="100"/>
          <a:sy n="68" d="100"/>
        </p:scale>
        <p:origin x="-1224" y="-22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l-G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l-GR"/>
          </a:p>
        </p:txBody>
      </p:sp>
      <p:sp>
        <p:nvSpPr>
          <p:cNvPr id="4" name="Date Placeholder 3"/>
          <p:cNvSpPr>
            <a:spLocks noGrp="1"/>
          </p:cNvSpPr>
          <p:nvPr>
            <p:ph type="dt" sz="half" idx="10"/>
          </p:nvPr>
        </p:nvSpPr>
        <p:spPr/>
        <p:txBody>
          <a:bodyPr/>
          <a:lstStyle>
            <a:lvl1pPr>
              <a:defRPr/>
            </a:lvl1pPr>
          </a:lstStyle>
          <a:p>
            <a:pPr>
              <a:defRPr/>
            </a:pPr>
            <a:fld id="{1ACDD54E-47C7-41DB-9C59-D0A51865D73B}" type="datetimeFigureOut">
              <a:rPr lang="el-GR"/>
              <a:pPr>
                <a:defRPr/>
              </a:pPr>
              <a:t>3/12/2012</a:t>
            </a:fld>
            <a:endParaRPr lang="el-GR"/>
          </a:p>
        </p:txBody>
      </p:sp>
      <p:sp>
        <p:nvSpPr>
          <p:cNvPr id="5" name="Footer Placeholder 4"/>
          <p:cNvSpPr>
            <a:spLocks noGrp="1"/>
          </p:cNvSpPr>
          <p:nvPr>
            <p:ph type="ftr" sz="quarter" idx="11"/>
          </p:nvPr>
        </p:nvSpPr>
        <p:spPr/>
        <p:txBody>
          <a:bodyPr/>
          <a:lstStyle>
            <a:lvl1pPr>
              <a:defRPr/>
            </a:lvl1pPr>
          </a:lstStyle>
          <a:p>
            <a:pPr>
              <a:defRPr/>
            </a:pPr>
            <a:endParaRPr lang="el-GR"/>
          </a:p>
        </p:txBody>
      </p:sp>
      <p:sp>
        <p:nvSpPr>
          <p:cNvPr id="6" name="Slide Number Placeholder 5"/>
          <p:cNvSpPr>
            <a:spLocks noGrp="1"/>
          </p:cNvSpPr>
          <p:nvPr>
            <p:ph type="sldNum" sz="quarter" idx="12"/>
          </p:nvPr>
        </p:nvSpPr>
        <p:spPr/>
        <p:txBody>
          <a:bodyPr/>
          <a:lstStyle>
            <a:lvl1pPr>
              <a:defRPr/>
            </a:lvl1pPr>
          </a:lstStyle>
          <a:p>
            <a:pPr>
              <a:defRPr/>
            </a:pPr>
            <a:fld id="{87CC0C83-D6F7-473F-BE49-0E1F14E28FE7}" type="slidenum">
              <a:rPr lang="el-GR"/>
              <a:pPr>
                <a:defRPr/>
              </a:pPr>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10"/>
          </p:nvPr>
        </p:nvSpPr>
        <p:spPr/>
        <p:txBody>
          <a:bodyPr/>
          <a:lstStyle>
            <a:lvl1pPr>
              <a:defRPr/>
            </a:lvl1pPr>
          </a:lstStyle>
          <a:p>
            <a:pPr>
              <a:defRPr/>
            </a:pPr>
            <a:fld id="{A759E4A1-AD24-4299-A610-10665ABC6619}" type="datetimeFigureOut">
              <a:rPr lang="el-GR"/>
              <a:pPr>
                <a:defRPr/>
              </a:pPr>
              <a:t>3/12/2012</a:t>
            </a:fld>
            <a:endParaRPr lang="el-GR"/>
          </a:p>
        </p:txBody>
      </p:sp>
      <p:sp>
        <p:nvSpPr>
          <p:cNvPr id="5" name="Footer Placeholder 4"/>
          <p:cNvSpPr>
            <a:spLocks noGrp="1"/>
          </p:cNvSpPr>
          <p:nvPr>
            <p:ph type="ftr" sz="quarter" idx="11"/>
          </p:nvPr>
        </p:nvSpPr>
        <p:spPr/>
        <p:txBody>
          <a:bodyPr/>
          <a:lstStyle>
            <a:lvl1pPr>
              <a:defRPr/>
            </a:lvl1pPr>
          </a:lstStyle>
          <a:p>
            <a:pPr>
              <a:defRPr/>
            </a:pPr>
            <a:endParaRPr lang="el-GR"/>
          </a:p>
        </p:txBody>
      </p:sp>
      <p:sp>
        <p:nvSpPr>
          <p:cNvPr id="6" name="Slide Number Placeholder 5"/>
          <p:cNvSpPr>
            <a:spLocks noGrp="1"/>
          </p:cNvSpPr>
          <p:nvPr>
            <p:ph type="sldNum" sz="quarter" idx="12"/>
          </p:nvPr>
        </p:nvSpPr>
        <p:spPr/>
        <p:txBody>
          <a:bodyPr/>
          <a:lstStyle>
            <a:lvl1pPr>
              <a:defRPr/>
            </a:lvl1pPr>
          </a:lstStyle>
          <a:p>
            <a:pPr>
              <a:defRPr/>
            </a:pPr>
            <a:fld id="{16C596DB-C32F-4F83-868A-723EF14BE701}" type="slidenum">
              <a:rPr lang="el-GR"/>
              <a:pPr>
                <a:defRPr/>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l-G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10"/>
          </p:nvPr>
        </p:nvSpPr>
        <p:spPr/>
        <p:txBody>
          <a:bodyPr/>
          <a:lstStyle>
            <a:lvl1pPr>
              <a:defRPr/>
            </a:lvl1pPr>
          </a:lstStyle>
          <a:p>
            <a:pPr>
              <a:defRPr/>
            </a:pPr>
            <a:fld id="{B701EFCC-1252-4F65-9A8E-AF255195233C}" type="datetimeFigureOut">
              <a:rPr lang="el-GR"/>
              <a:pPr>
                <a:defRPr/>
              </a:pPr>
              <a:t>3/12/2012</a:t>
            </a:fld>
            <a:endParaRPr lang="el-GR"/>
          </a:p>
        </p:txBody>
      </p:sp>
      <p:sp>
        <p:nvSpPr>
          <p:cNvPr id="5" name="Footer Placeholder 4"/>
          <p:cNvSpPr>
            <a:spLocks noGrp="1"/>
          </p:cNvSpPr>
          <p:nvPr>
            <p:ph type="ftr" sz="quarter" idx="11"/>
          </p:nvPr>
        </p:nvSpPr>
        <p:spPr/>
        <p:txBody>
          <a:bodyPr/>
          <a:lstStyle>
            <a:lvl1pPr>
              <a:defRPr/>
            </a:lvl1pPr>
          </a:lstStyle>
          <a:p>
            <a:pPr>
              <a:defRPr/>
            </a:pPr>
            <a:endParaRPr lang="el-GR"/>
          </a:p>
        </p:txBody>
      </p:sp>
      <p:sp>
        <p:nvSpPr>
          <p:cNvPr id="6" name="Slide Number Placeholder 5"/>
          <p:cNvSpPr>
            <a:spLocks noGrp="1"/>
          </p:cNvSpPr>
          <p:nvPr>
            <p:ph type="sldNum" sz="quarter" idx="12"/>
          </p:nvPr>
        </p:nvSpPr>
        <p:spPr/>
        <p:txBody>
          <a:bodyPr/>
          <a:lstStyle>
            <a:lvl1pPr>
              <a:defRPr/>
            </a:lvl1pPr>
          </a:lstStyle>
          <a:p>
            <a:pPr>
              <a:defRPr/>
            </a:pPr>
            <a:fld id="{A561F5F4-D6EE-4437-A463-0A77704A365B}" type="slidenum">
              <a:rPr lang="el-GR"/>
              <a:pPr>
                <a:defRPr/>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10"/>
          </p:nvPr>
        </p:nvSpPr>
        <p:spPr/>
        <p:txBody>
          <a:bodyPr/>
          <a:lstStyle>
            <a:lvl1pPr>
              <a:defRPr/>
            </a:lvl1pPr>
          </a:lstStyle>
          <a:p>
            <a:pPr>
              <a:defRPr/>
            </a:pPr>
            <a:fld id="{86F4A6AD-FCF4-4AA3-8119-974644E1DC18}" type="datetimeFigureOut">
              <a:rPr lang="el-GR"/>
              <a:pPr>
                <a:defRPr/>
              </a:pPr>
              <a:t>3/12/2012</a:t>
            </a:fld>
            <a:endParaRPr lang="el-GR"/>
          </a:p>
        </p:txBody>
      </p:sp>
      <p:sp>
        <p:nvSpPr>
          <p:cNvPr id="5" name="Footer Placeholder 4"/>
          <p:cNvSpPr>
            <a:spLocks noGrp="1"/>
          </p:cNvSpPr>
          <p:nvPr>
            <p:ph type="ftr" sz="quarter" idx="11"/>
          </p:nvPr>
        </p:nvSpPr>
        <p:spPr/>
        <p:txBody>
          <a:bodyPr/>
          <a:lstStyle>
            <a:lvl1pPr>
              <a:defRPr/>
            </a:lvl1pPr>
          </a:lstStyle>
          <a:p>
            <a:pPr>
              <a:defRPr/>
            </a:pPr>
            <a:endParaRPr lang="el-GR"/>
          </a:p>
        </p:txBody>
      </p:sp>
      <p:sp>
        <p:nvSpPr>
          <p:cNvPr id="6" name="Slide Number Placeholder 5"/>
          <p:cNvSpPr>
            <a:spLocks noGrp="1"/>
          </p:cNvSpPr>
          <p:nvPr>
            <p:ph type="sldNum" sz="quarter" idx="12"/>
          </p:nvPr>
        </p:nvSpPr>
        <p:spPr/>
        <p:txBody>
          <a:bodyPr/>
          <a:lstStyle>
            <a:lvl1pPr>
              <a:defRPr/>
            </a:lvl1pPr>
          </a:lstStyle>
          <a:p>
            <a:pPr>
              <a:defRPr/>
            </a:pPr>
            <a:fld id="{DD25E9BA-9BA2-4043-A5E3-D636D1E07BCD}" type="slidenum">
              <a:rPr lang="el-GR"/>
              <a:pPr>
                <a:defRPr/>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l-G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D435F88C-F66A-42EF-8229-AA1B01A44B6F}" type="datetimeFigureOut">
              <a:rPr lang="el-GR"/>
              <a:pPr>
                <a:defRPr/>
              </a:pPr>
              <a:t>3/12/2012</a:t>
            </a:fld>
            <a:endParaRPr lang="el-GR"/>
          </a:p>
        </p:txBody>
      </p:sp>
      <p:sp>
        <p:nvSpPr>
          <p:cNvPr id="5" name="Footer Placeholder 4"/>
          <p:cNvSpPr>
            <a:spLocks noGrp="1"/>
          </p:cNvSpPr>
          <p:nvPr>
            <p:ph type="ftr" sz="quarter" idx="11"/>
          </p:nvPr>
        </p:nvSpPr>
        <p:spPr/>
        <p:txBody>
          <a:bodyPr/>
          <a:lstStyle>
            <a:lvl1pPr>
              <a:defRPr/>
            </a:lvl1pPr>
          </a:lstStyle>
          <a:p>
            <a:pPr>
              <a:defRPr/>
            </a:pPr>
            <a:endParaRPr lang="el-GR"/>
          </a:p>
        </p:txBody>
      </p:sp>
      <p:sp>
        <p:nvSpPr>
          <p:cNvPr id="6" name="Slide Number Placeholder 5"/>
          <p:cNvSpPr>
            <a:spLocks noGrp="1"/>
          </p:cNvSpPr>
          <p:nvPr>
            <p:ph type="sldNum" sz="quarter" idx="12"/>
          </p:nvPr>
        </p:nvSpPr>
        <p:spPr/>
        <p:txBody>
          <a:bodyPr/>
          <a:lstStyle>
            <a:lvl1pPr>
              <a:defRPr/>
            </a:lvl1pPr>
          </a:lstStyle>
          <a:p>
            <a:pPr>
              <a:defRPr/>
            </a:pPr>
            <a:fld id="{6323E2FF-FEF8-4400-8AE4-9B83B0B8BDDC}" type="slidenum">
              <a:rPr lang="el-GR"/>
              <a:pPr>
                <a:defRPr/>
              </a:pPr>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5" name="Date Placeholder 3"/>
          <p:cNvSpPr>
            <a:spLocks noGrp="1"/>
          </p:cNvSpPr>
          <p:nvPr>
            <p:ph type="dt" sz="half" idx="10"/>
          </p:nvPr>
        </p:nvSpPr>
        <p:spPr/>
        <p:txBody>
          <a:bodyPr/>
          <a:lstStyle>
            <a:lvl1pPr>
              <a:defRPr/>
            </a:lvl1pPr>
          </a:lstStyle>
          <a:p>
            <a:pPr>
              <a:defRPr/>
            </a:pPr>
            <a:fld id="{74711F65-5489-4836-8759-9AD8BE63A3B1}" type="datetimeFigureOut">
              <a:rPr lang="el-GR"/>
              <a:pPr>
                <a:defRPr/>
              </a:pPr>
              <a:t>3/12/2012</a:t>
            </a:fld>
            <a:endParaRPr lang="el-GR"/>
          </a:p>
        </p:txBody>
      </p:sp>
      <p:sp>
        <p:nvSpPr>
          <p:cNvPr id="6" name="Footer Placeholder 4"/>
          <p:cNvSpPr>
            <a:spLocks noGrp="1"/>
          </p:cNvSpPr>
          <p:nvPr>
            <p:ph type="ftr" sz="quarter" idx="11"/>
          </p:nvPr>
        </p:nvSpPr>
        <p:spPr/>
        <p:txBody>
          <a:bodyPr/>
          <a:lstStyle>
            <a:lvl1pPr>
              <a:defRPr/>
            </a:lvl1pPr>
          </a:lstStyle>
          <a:p>
            <a:pPr>
              <a:defRPr/>
            </a:pPr>
            <a:endParaRPr lang="el-GR"/>
          </a:p>
        </p:txBody>
      </p:sp>
      <p:sp>
        <p:nvSpPr>
          <p:cNvPr id="7" name="Slide Number Placeholder 5"/>
          <p:cNvSpPr>
            <a:spLocks noGrp="1"/>
          </p:cNvSpPr>
          <p:nvPr>
            <p:ph type="sldNum" sz="quarter" idx="12"/>
          </p:nvPr>
        </p:nvSpPr>
        <p:spPr/>
        <p:txBody>
          <a:bodyPr/>
          <a:lstStyle>
            <a:lvl1pPr>
              <a:defRPr/>
            </a:lvl1pPr>
          </a:lstStyle>
          <a:p>
            <a:pPr>
              <a:defRPr/>
            </a:pPr>
            <a:fld id="{E524D138-A4E5-4A3E-8210-3E57ECDB2F28}" type="slidenum">
              <a:rPr lang="el-GR"/>
              <a:pPr>
                <a:defRPr/>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l-G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7" name="Date Placeholder 3"/>
          <p:cNvSpPr>
            <a:spLocks noGrp="1"/>
          </p:cNvSpPr>
          <p:nvPr>
            <p:ph type="dt" sz="half" idx="10"/>
          </p:nvPr>
        </p:nvSpPr>
        <p:spPr/>
        <p:txBody>
          <a:bodyPr/>
          <a:lstStyle>
            <a:lvl1pPr>
              <a:defRPr/>
            </a:lvl1pPr>
          </a:lstStyle>
          <a:p>
            <a:pPr>
              <a:defRPr/>
            </a:pPr>
            <a:fld id="{36FE559E-DEBB-40F2-BC73-D8366072262C}" type="datetimeFigureOut">
              <a:rPr lang="el-GR"/>
              <a:pPr>
                <a:defRPr/>
              </a:pPr>
              <a:t>3/12/2012</a:t>
            </a:fld>
            <a:endParaRPr lang="el-GR"/>
          </a:p>
        </p:txBody>
      </p:sp>
      <p:sp>
        <p:nvSpPr>
          <p:cNvPr id="8" name="Footer Placeholder 4"/>
          <p:cNvSpPr>
            <a:spLocks noGrp="1"/>
          </p:cNvSpPr>
          <p:nvPr>
            <p:ph type="ftr" sz="quarter" idx="11"/>
          </p:nvPr>
        </p:nvSpPr>
        <p:spPr/>
        <p:txBody>
          <a:bodyPr/>
          <a:lstStyle>
            <a:lvl1pPr>
              <a:defRPr/>
            </a:lvl1pPr>
          </a:lstStyle>
          <a:p>
            <a:pPr>
              <a:defRPr/>
            </a:pPr>
            <a:endParaRPr lang="el-GR"/>
          </a:p>
        </p:txBody>
      </p:sp>
      <p:sp>
        <p:nvSpPr>
          <p:cNvPr id="9" name="Slide Number Placeholder 5"/>
          <p:cNvSpPr>
            <a:spLocks noGrp="1"/>
          </p:cNvSpPr>
          <p:nvPr>
            <p:ph type="sldNum" sz="quarter" idx="12"/>
          </p:nvPr>
        </p:nvSpPr>
        <p:spPr/>
        <p:txBody>
          <a:bodyPr/>
          <a:lstStyle>
            <a:lvl1pPr>
              <a:defRPr/>
            </a:lvl1pPr>
          </a:lstStyle>
          <a:p>
            <a:pPr>
              <a:defRPr/>
            </a:pPr>
            <a:fld id="{E89A7E96-B74D-49BF-932B-F8EB45190177}" type="slidenum">
              <a:rPr lang="el-GR"/>
              <a:pPr>
                <a:defRPr/>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Date Placeholder 3"/>
          <p:cNvSpPr>
            <a:spLocks noGrp="1"/>
          </p:cNvSpPr>
          <p:nvPr>
            <p:ph type="dt" sz="half" idx="10"/>
          </p:nvPr>
        </p:nvSpPr>
        <p:spPr/>
        <p:txBody>
          <a:bodyPr/>
          <a:lstStyle>
            <a:lvl1pPr>
              <a:defRPr/>
            </a:lvl1pPr>
          </a:lstStyle>
          <a:p>
            <a:pPr>
              <a:defRPr/>
            </a:pPr>
            <a:fld id="{8B80CD8D-9AF6-41BD-A7BD-373958E40D16}" type="datetimeFigureOut">
              <a:rPr lang="el-GR"/>
              <a:pPr>
                <a:defRPr/>
              </a:pPr>
              <a:t>3/12/2012</a:t>
            </a:fld>
            <a:endParaRPr lang="el-GR"/>
          </a:p>
        </p:txBody>
      </p:sp>
      <p:sp>
        <p:nvSpPr>
          <p:cNvPr id="4" name="Footer Placeholder 4"/>
          <p:cNvSpPr>
            <a:spLocks noGrp="1"/>
          </p:cNvSpPr>
          <p:nvPr>
            <p:ph type="ftr" sz="quarter" idx="11"/>
          </p:nvPr>
        </p:nvSpPr>
        <p:spPr/>
        <p:txBody>
          <a:bodyPr/>
          <a:lstStyle>
            <a:lvl1pPr>
              <a:defRPr/>
            </a:lvl1pPr>
          </a:lstStyle>
          <a:p>
            <a:pPr>
              <a:defRPr/>
            </a:pPr>
            <a:endParaRPr lang="el-GR"/>
          </a:p>
        </p:txBody>
      </p:sp>
      <p:sp>
        <p:nvSpPr>
          <p:cNvPr id="5" name="Slide Number Placeholder 5"/>
          <p:cNvSpPr>
            <a:spLocks noGrp="1"/>
          </p:cNvSpPr>
          <p:nvPr>
            <p:ph type="sldNum" sz="quarter" idx="12"/>
          </p:nvPr>
        </p:nvSpPr>
        <p:spPr/>
        <p:txBody>
          <a:bodyPr/>
          <a:lstStyle>
            <a:lvl1pPr>
              <a:defRPr/>
            </a:lvl1pPr>
          </a:lstStyle>
          <a:p>
            <a:pPr>
              <a:defRPr/>
            </a:pPr>
            <a:fld id="{E33EC963-2F27-4982-ACFE-3EDFA106749F}" type="slidenum">
              <a:rPr lang="el-GR"/>
              <a:pPr>
                <a:defRPr/>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7DD81CE1-5EB9-4BF9-9337-9E16B823DEFD}" type="datetimeFigureOut">
              <a:rPr lang="el-GR"/>
              <a:pPr>
                <a:defRPr/>
              </a:pPr>
              <a:t>3/12/2012</a:t>
            </a:fld>
            <a:endParaRPr lang="el-GR"/>
          </a:p>
        </p:txBody>
      </p:sp>
      <p:sp>
        <p:nvSpPr>
          <p:cNvPr id="3" name="Footer Placeholder 4"/>
          <p:cNvSpPr>
            <a:spLocks noGrp="1"/>
          </p:cNvSpPr>
          <p:nvPr>
            <p:ph type="ftr" sz="quarter" idx="11"/>
          </p:nvPr>
        </p:nvSpPr>
        <p:spPr/>
        <p:txBody>
          <a:bodyPr/>
          <a:lstStyle>
            <a:lvl1pPr>
              <a:defRPr/>
            </a:lvl1pPr>
          </a:lstStyle>
          <a:p>
            <a:pPr>
              <a:defRPr/>
            </a:pPr>
            <a:endParaRPr lang="el-GR"/>
          </a:p>
        </p:txBody>
      </p:sp>
      <p:sp>
        <p:nvSpPr>
          <p:cNvPr id="4" name="Slide Number Placeholder 5"/>
          <p:cNvSpPr>
            <a:spLocks noGrp="1"/>
          </p:cNvSpPr>
          <p:nvPr>
            <p:ph type="sldNum" sz="quarter" idx="12"/>
          </p:nvPr>
        </p:nvSpPr>
        <p:spPr/>
        <p:txBody>
          <a:bodyPr/>
          <a:lstStyle>
            <a:lvl1pPr>
              <a:defRPr/>
            </a:lvl1pPr>
          </a:lstStyle>
          <a:p>
            <a:pPr>
              <a:defRPr/>
            </a:pPr>
            <a:fld id="{E39EDDD7-0552-4365-8947-19B5DD321A92}" type="slidenum">
              <a:rPr lang="el-GR"/>
              <a:pPr>
                <a:defRPr/>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l-G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8FDE40E5-DA31-461B-BD31-BF142344F87C}" type="datetimeFigureOut">
              <a:rPr lang="el-GR"/>
              <a:pPr>
                <a:defRPr/>
              </a:pPr>
              <a:t>3/12/2012</a:t>
            </a:fld>
            <a:endParaRPr lang="el-GR"/>
          </a:p>
        </p:txBody>
      </p:sp>
      <p:sp>
        <p:nvSpPr>
          <p:cNvPr id="6" name="Footer Placeholder 4"/>
          <p:cNvSpPr>
            <a:spLocks noGrp="1"/>
          </p:cNvSpPr>
          <p:nvPr>
            <p:ph type="ftr" sz="quarter" idx="11"/>
          </p:nvPr>
        </p:nvSpPr>
        <p:spPr/>
        <p:txBody>
          <a:bodyPr/>
          <a:lstStyle>
            <a:lvl1pPr>
              <a:defRPr/>
            </a:lvl1pPr>
          </a:lstStyle>
          <a:p>
            <a:pPr>
              <a:defRPr/>
            </a:pPr>
            <a:endParaRPr lang="el-GR"/>
          </a:p>
        </p:txBody>
      </p:sp>
      <p:sp>
        <p:nvSpPr>
          <p:cNvPr id="7" name="Slide Number Placeholder 5"/>
          <p:cNvSpPr>
            <a:spLocks noGrp="1"/>
          </p:cNvSpPr>
          <p:nvPr>
            <p:ph type="sldNum" sz="quarter" idx="12"/>
          </p:nvPr>
        </p:nvSpPr>
        <p:spPr/>
        <p:txBody>
          <a:bodyPr/>
          <a:lstStyle>
            <a:lvl1pPr>
              <a:defRPr/>
            </a:lvl1pPr>
          </a:lstStyle>
          <a:p>
            <a:pPr>
              <a:defRPr/>
            </a:pPr>
            <a:fld id="{E534C89B-190A-4A6D-9AFC-D6DA5A5BDE43}" type="slidenum">
              <a:rPr lang="el-GR"/>
              <a:pPr>
                <a:defRPr/>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l-G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l-GR"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7FAEF702-BEAC-44CD-A116-03810E0F7473}" type="datetimeFigureOut">
              <a:rPr lang="el-GR"/>
              <a:pPr>
                <a:defRPr/>
              </a:pPr>
              <a:t>3/12/2012</a:t>
            </a:fld>
            <a:endParaRPr lang="el-GR"/>
          </a:p>
        </p:txBody>
      </p:sp>
      <p:sp>
        <p:nvSpPr>
          <p:cNvPr id="6" name="Footer Placeholder 4"/>
          <p:cNvSpPr>
            <a:spLocks noGrp="1"/>
          </p:cNvSpPr>
          <p:nvPr>
            <p:ph type="ftr" sz="quarter" idx="11"/>
          </p:nvPr>
        </p:nvSpPr>
        <p:spPr/>
        <p:txBody>
          <a:bodyPr/>
          <a:lstStyle>
            <a:lvl1pPr>
              <a:defRPr/>
            </a:lvl1pPr>
          </a:lstStyle>
          <a:p>
            <a:pPr>
              <a:defRPr/>
            </a:pPr>
            <a:endParaRPr lang="el-GR"/>
          </a:p>
        </p:txBody>
      </p:sp>
      <p:sp>
        <p:nvSpPr>
          <p:cNvPr id="7" name="Slide Number Placeholder 5"/>
          <p:cNvSpPr>
            <a:spLocks noGrp="1"/>
          </p:cNvSpPr>
          <p:nvPr>
            <p:ph type="sldNum" sz="quarter" idx="12"/>
          </p:nvPr>
        </p:nvSpPr>
        <p:spPr/>
        <p:txBody>
          <a:bodyPr/>
          <a:lstStyle>
            <a:lvl1pPr>
              <a:defRPr/>
            </a:lvl1pPr>
          </a:lstStyle>
          <a:p>
            <a:pPr>
              <a:defRPr/>
            </a:pPr>
            <a:fld id="{A06E04B6-48E8-416E-8FA1-9622662A513B}" type="slidenum">
              <a:rPr lang="el-GR"/>
              <a:pPr>
                <a:defRPr/>
              </a:pPr>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endParaRPr lang="el-GR" smtClean="0"/>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smtClean="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defRPr>
            </a:lvl1pPr>
          </a:lstStyle>
          <a:p>
            <a:pPr>
              <a:defRPr/>
            </a:pPr>
            <a:fld id="{1B744CEE-7C3A-4AA0-920E-818D22089637}" type="datetimeFigureOut">
              <a:rPr lang="el-GR"/>
              <a:pPr>
                <a:defRPr/>
              </a:pPr>
              <a:t>3/12/2012</a:t>
            </a:fld>
            <a:endParaRPr lang="el-G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el-G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defRPr>
            </a:lvl1pPr>
          </a:lstStyle>
          <a:p>
            <a:pPr>
              <a:defRPr/>
            </a:pPr>
            <a:fld id="{E690129D-28E3-4AFE-A96C-797E4F5B0552}" type="slidenum">
              <a:rPr lang="el-GR"/>
              <a:pPr>
                <a:defRPr/>
              </a:pPr>
              <a:t>‹#›</a:t>
            </a:fld>
            <a:endParaRPr lang="el-GR"/>
          </a:p>
        </p:txBody>
      </p:sp>
    </p:spTree>
  </p:cSld>
  <p:clrMap bg1="lt1" tx1="dk1" bg2="lt2" tx2="dk2" accent1="accent1" accent2="accent2" accent3="accent3" accent4="accent4" accent5="accent5" accent6="accent6" hlink="hlink" folHlink="folHlink"/>
  <p:sldLayoutIdLst>
    <p:sldLayoutId id="2147483659" r:id="rId1"/>
    <p:sldLayoutId id="2147483658" r:id="rId2"/>
    <p:sldLayoutId id="2147483657" r:id="rId3"/>
    <p:sldLayoutId id="2147483656" r:id="rId4"/>
    <p:sldLayoutId id="2147483655" r:id="rId5"/>
    <p:sldLayoutId id="2147483654" r:id="rId6"/>
    <p:sldLayoutId id="2147483653" r:id="rId7"/>
    <p:sldLayoutId id="2147483652" r:id="rId8"/>
    <p:sldLayoutId id="2147483651" r:id="rId9"/>
    <p:sldLayoutId id="2147483650" r:id="rId10"/>
    <p:sldLayoutId id="2147483649"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13314" name="Title 1"/>
          <p:cNvSpPr>
            <a:spLocks noGrp="1"/>
          </p:cNvSpPr>
          <p:nvPr>
            <p:ph type="ctrTitle"/>
          </p:nvPr>
        </p:nvSpPr>
        <p:spPr>
          <a:xfrm>
            <a:off x="214313" y="500063"/>
            <a:ext cx="8643937" cy="2214562"/>
          </a:xfrm>
        </p:spPr>
        <p:txBody>
          <a:bodyPr/>
          <a:lstStyle/>
          <a:p>
            <a:pPr eaLnBrk="1" hangingPunct="1"/>
            <a:r>
              <a:rPr lang="el-GR" sz="4000" b="1" smtClean="0">
                <a:solidFill>
                  <a:schemeClr val="bg1"/>
                </a:solidFill>
              </a:rPr>
              <a:t>Η σύγχρονη προστασία των προσωπικών δεδομένων</a:t>
            </a:r>
          </a:p>
        </p:txBody>
      </p:sp>
      <p:sp>
        <p:nvSpPr>
          <p:cNvPr id="3" name="Subtitle 2"/>
          <p:cNvSpPr>
            <a:spLocks noGrp="1"/>
          </p:cNvSpPr>
          <p:nvPr>
            <p:ph type="subTitle" idx="1"/>
          </p:nvPr>
        </p:nvSpPr>
        <p:spPr>
          <a:xfrm>
            <a:off x="428625" y="3000375"/>
            <a:ext cx="8215313" cy="3429000"/>
          </a:xfrm>
        </p:spPr>
        <p:txBody>
          <a:bodyPr rtlCol="0">
            <a:normAutofit/>
          </a:bodyPr>
          <a:lstStyle/>
          <a:p>
            <a:pPr eaLnBrk="1" fontAlgn="auto" hangingPunct="1">
              <a:spcAft>
                <a:spcPts val="0"/>
              </a:spcAft>
              <a:buFont typeface="Arial" pitchFamily="34" charset="0"/>
              <a:buNone/>
              <a:defRPr/>
            </a:pPr>
            <a:endParaRPr lang="el-GR" dirty="0" smtClean="0"/>
          </a:p>
          <a:p>
            <a:pPr eaLnBrk="1" fontAlgn="auto" hangingPunct="1">
              <a:spcAft>
                <a:spcPts val="0"/>
              </a:spcAft>
              <a:buFont typeface="Arial" pitchFamily="34" charset="0"/>
              <a:buNone/>
              <a:defRPr/>
            </a:pPr>
            <a:r>
              <a:rPr lang="el-GR" u="sng" dirty="0" smtClean="0">
                <a:solidFill>
                  <a:schemeClr val="bg1"/>
                </a:solidFill>
              </a:rPr>
              <a:t>Από την Οδηγία 95/46/ΕΚ σε ένα πιο σύγχρονο νομοθετικό πλαίσιο. Οι σημαντικότερες νέες ρυθμίσεις του προτεινόμενου Κανονισμού</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43000"/>
            <a:ext cx="7772400" cy="928688"/>
          </a:xfrm>
        </p:spPr>
        <p:txBody>
          <a:bodyPr rtlCol="0">
            <a:normAutofit fontScale="90000"/>
          </a:bodyPr>
          <a:lstStyle/>
          <a:p>
            <a:pPr eaLnBrk="1" fontAlgn="auto" hangingPunct="1">
              <a:spcAft>
                <a:spcPts val="0"/>
              </a:spcAft>
              <a:defRPr/>
            </a:pPr>
            <a:r>
              <a:rPr lang="el-GR" sz="3600" u="sng" dirty="0" smtClean="0"/>
              <a:t>Μέτρα βασισμένα σε κατάρτιση προφίλ</a:t>
            </a:r>
            <a:r>
              <a:rPr lang="el-GR" sz="4000" dirty="0" smtClean="0"/>
              <a:t/>
            </a:r>
            <a:br>
              <a:rPr lang="el-GR" sz="4000" dirty="0" smtClean="0"/>
            </a:br>
            <a:endParaRPr lang="el-GR" sz="4000" b="1" dirty="0"/>
          </a:p>
        </p:txBody>
      </p:sp>
      <p:sp>
        <p:nvSpPr>
          <p:cNvPr id="3" name="Subtitle 2"/>
          <p:cNvSpPr>
            <a:spLocks noGrp="1"/>
          </p:cNvSpPr>
          <p:nvPr>
            <p:ph type="subTitle" idx="1"/>
          </p:nvPr>
        </p:nvSpPr>
        <p:spPr>
          <a:xfrm>
            <a:off x="0" y="1571625"/>
            <a:ext cx="9144000" cy="5286375"/>
          </a:xfrm>
        </p:spPr>
        <p:txBody>
          <a:bodyPr>
            <a:normAutofit/>
          </a:bodyPr>
          <a:lstStyle/>
          <a:p>
            <a:pPr algn="l" eaLnBrk="1" hangingPunct="1">
              <a:lnSpc>
                <a:spcPct val="80000"/>
              </a:lnSpc>
            </a:pPr>
            <a:r>
              <a:rPr lang="el-GR" sz="2000" b="1" smtClean="0">
                <a:solidFill>
                  <a:schemeClr val="tx1"/>
                </a:solidFill>
              </a:rPr>
              <a:t>Άρθρο 20</a:t>
            </a:r>
            <a:br>
              <a:rPr lang="el-GR" sz="2000" b="1" smtClean="0">
                <a:solidFill>
                  <a:schemeClr val="tx1"/>
                </a:solidFill>
              </a:rPr>
            </a:br>
            <a:endParaRPr lang="el-GR" sz="2000" smtClean="0">
              <a:solidFill>
                <a:schemeClr val="tx1"/>
              </a:solidFill>
            </a:endParaRPr>
          </a:p>
          <a:p>
            <a:pPr algn="just" eaLnBrk="1" hangingPunct="1">
              <a:lnSpc>
                <a:spcPct val="80000"/>
              </a:lnSpc>
            </a:pPr>
            <a:r>
              <a:rPr lang="el-GR" sz="1800" smtClean="0">
                <a:solidFill>
                  <a:schemeClr val="tx1"/>
                </a:solidFill>
              </a:rPr>
              <a:t>Κάθε φυσικό πρόσωπο δικαιούται </a:t>
            </a:r>
            <a:r>
              <a:rPr lang="el-GR" sz="1800" b="1" smtClean="0">
                <a:solidFill>
                  <a:schemeClr val="tx1"/>
                </a:solidFill>
              </a:rPr>
              <a:t>να μην υπάγεται σε μέτρο</a:t>
            </a:r>
            <a:r>
              <a:rPr lang="el-GR" sz="1800" smtClean="0">
                <a:solidFill>
                  <a:schemeClr val="tx1"/>
                </a:solidFill>
              </a:rPr>
              <a:t> το οποίο παράγει </a:t>
            </a:r>
            <a:r>
              <a:rPr lang="el-GR" sz="1800" b="1" smtClean="0">
                <a:solidFill>
                  <a:schemeClr val="tx1"/>
                </a:solidFill>
              </a:rPr>
              <a:t>έννομες συνέπειες</a:t>
            </a:r>
            <a:r>
              <a:rPr lang="el-GR" sz="1800" smtClean="0">
                <a:solidFill>
                  <a:schemeClr val="tx1"/>
                </a:solidFill>
              </a:rPr>
              <a:t> για το συγκεκριμένο φυσικό πρόσωπο ή που το επηρεάζει σημαντικά, και το οποίο μέτρο </a:t>
            </a:r>
            <a:r>
              <a:rPr lang="el-GR" sz="1800" b="1" smtClean="0">
                <a:solidFill>
                  <a:schemeClr val="tx1"/>
                </a:solidFill>
              </a:rPr>
              <a:t>βασίζεται αποκλειστικά </a:t>
            </a:r>
            <a:r>
              <a:rPr lang="el-GR" sz="1800" b="1" u="sng" smtClean="0">
                <a:solidFill>
                  <a:schemeClr val="tx1"/>
                </a:solidFill>
              </a:rPr>
              <a:t>σε</a:t>
            </a:r>
            <a:r>
              <a:rPr lang="el-GR" sz="1800" u="sng" smtClean="0">
                <a:solidFill>
                  <a:schemeClr val="tx1"/>
                </a:solidFill>
              </a:rPr>
              <a:t> </a:t>
            </a:r>
            <a:r>
              <a:rPr lang="el-GR" sz="1800" b="1" u="sng" smtClean="0">
                <a:solidFill>
                  <a:schemeClr val="tx1"/>
                </a:solidFill>
              </a:rPr>
              <a:t>αυτοματοποιημένη επεξεργασία</a:t>
            </a:r>
            <a:r>
              <a:rPr lang="el-GR" sz="1800" u="sng" smtClean="0">
                <a:solidFill>
                  <a:schemeClr val="tx1"/>
                </a:solidFill>
              </a:rPr>
              <a:t> </a:t>
            </a:r>
            <a:r>
              <a:rPr lang="el-GR" sz="1800" b="1" u="sng" smtClean="0">
                <a:solidFill>
                  <a:schemeClr val="tx1"/>
                </a:solidFill>
              </a:rPr>
              <a:t>με σκοπό την αξιολόγηση ορισμένων προσωπικών πτυχών</a:t>
            </a:r>
            <a:r>
              <a:rPr lang="el-GR" sz="1800" smtClean="0">
                <a:solidFill>
                  <a:schemeClr val="tx1"/>
                </a:solidFill>
              </a:rPr>
              <a:t> που σχετίζονται με το εν λόγω φυσικό πρόσωπο ή την ανάλυση ή την πρόβλεψη ειδικότερα των επιδόσεων στην εργασία, της οικονομικής κατάστασης, της θέσης, της υγείας, των προσωπικών προτιμήσεων, της αξιοπιστίας ή της συμπεριφοράς του.</a:t>
            </a:r>
          </a:p>
          <a:p>
            <a:pPr algn="just" eaLnBrk="1" hangingPunct="1">
              <a:lnSpc>
                <a:spcPct val="80000"/>
              </a:lnSpc>
            </a:pPr>
            <a:r>
              <a:rPr lang="el-GR" sz="1800" smtClean="0">
                <a:solidFill>
                  <a:schemeClr val="tx1"/>
                </a:solidFill>
              </a:rPr>
              <a:t>Με την επιφύλαξη των λοιπών διατάξεων του παρόντος κανονισμού, ένα πρόσωπο μπορεί να υπάγεται σε μέτρο του είδους που αναφέρεται στην παράγραφο 1 </a:t>
            </a:r>
            <a:r>
              <a:rPr lang="el-GR" sz="1800" b="1" smtClean="0">
                <a:solidFill>
                  <a:schemeClr val="tx1"/>
                </a:solidFill>
              </a:rPr>
              <a:t>μόνον εάν η επεξεργασία</a:t>
            </a:r>
            <a:r>
              <a:rPr lang="el-GR" sz="1800" smtClean="0">
                <a:solidFill>
                  <a:schemeClr val="tx1"/>
                </a:solidFill>
              </a:rPr>
              <a:t>:</a:t>
            </a:r>
          </a:p>
          <a:p>
            <a:pPr algn="just" eaLnBrk="1" hangingPunct="1">
              <a:lnSpc>
                <a:spcPct val="80000"/>
              </a:lnSpc>
            </a:pPr>
            <a:r>
              <a:rPr lang="el-GR" sz="1800" smtClean="0">
                <a:solidFill>
                  <a:schemeClr val="tx1"/>
                </a:solidFill>
              </a:rPr>
              <a:t>α)	</a:t>
            </a:r>
            <a:r>
              <a:rPr lang="el-GR" sz="1800" b="1" smtClean="0">
                <a:solidFill>
                  <a:schemeClr val="tx1"/>
                </a:solidFill>
              </a:rPr>
              <a:t>πραγματοποιείται στο πλαίσιο της σύναψης ή της εκτέλεσης σύμβασης</a:t>
            </a:r>
            <a:r>
              <a:rPr lang="el-GR" sz="1800" smtClean="0">
                <a:solidFill>
                  <a:schemeClr val="tx1"/>
                </a:solidFill>
              </a:rPr>
              <a:t>, εφόσον το αίτημα για τη σύναψη ή την εκτέλεσης της σύμβασης το οποίο υποβλήθηκε από το πρόσωπο στο οποίο αναφέρονται τα δεδομένα έγινε δεκτό ή εάν παρασχέθηκαν κατάλληλα μέτρα για τη διασφάλιση των έννομων συμφερόντων του συγκεκριμένου προσώπου, όπως το δικαίωμα εξασφάλισης ανθρώπινης παρέμβασης· ή</a:t>
            </a:r>
          </a:p>
          <a:p>
            <a:pPr algn="just" eaLnBrk="1" hangingPunct="1">
              <a:lnSpc>
                <a:spcPct val="80000"/>
              </a:lnSpc>
            </a:pPr>
            <a:r>
              <a:rPr lang="el-GR" sz="1800" smtClean="0">
                <a:solidFill>
                  <a:schemeClr val="tx1"/>
                </a:solidFill>
              </a:rPr>
              <a:t>β)	</a:t>
            </a:r>
            <a:r>
              <a:rPr lang="el-GR" sz="1800" b="1" smtClean="0">
                <a:solidFill>
                  <a:schemeClr val="tx1"/>
                </a:solidFill>
              </a:rPr>
              <a:t>επιτρέπεται ρητώς από το δίκαιο της Ένωσης ή το δίκαιο κράτους μέλους</a:t>
            </a:r>
            <a:r>
              <a:rPr lang="el-GR" sz="1800" smtClean="0">
                <a:solidFill>
                  <a:schemeClr val="tx1"/>
                </a:solidFill>
              </a:rPr>
              <a:t>, το οποίο προβλέπει επίσης κατάλληλα μέτρα για την προστασία των έννομων συμφερόντων του προσώπου στο οποίο αναφέρονται τα δεδομένα· ή</a:t>
            </a:r>
          </a:p>
          <a:p>
            <a:pPr algn="just" eaLnBrk="1" hangingPunct="1">
              <a:lnSpc>
                <a:spcPct val="80000"/>
              </a:lnSpc>
            </a:pPr>
            <a:r>
              <a:rPr lang="el-GR" sz="1800" smtClean="0">
                <a:solidFill>
                  <a:schemeClr val="tx1"/>
                </a:solidFill>
              </a:rPr>
              <a:t>γ)	</a:t>
            </a:r>
            <a:r>
              <a:rPr lang="el-GR" sz="1800" b="1" smtClean="0">
                <a:solidFill>
                  <a:schemeClr val="tx1"/>
                </a:solidFill>
              </a:rPr>
              <a:t>βασίζεται στη συγκατάθεση του προσώπου στο οποίο αναφέρονται τα δεδομένα</a:t>
            </a:r>
            <a:r>
              <a:rPr lang="el-GR" sz="1800" smtClean="0">
                <a:solidFill>
                  <a:schemeClr val="tx1"/>
                </a:solidFill>
              </a:rPr>
              <a:t>, με την επιφύλαξη των προϋποθέσεων που προβλέπονται στο άρθρο 7 και κατάλληλων εγγυήσεων.</a:t>
            </a:r>
          </a:p>
          <a:p>
            <a:pPr eaLnBrk="1" hangingPunct="1">
              <a:lnSpc>
                <a:spcPct val="80000"/>
              </a:lnSpc>
            </a:pPr>
            <a:endParaRPr lang="el-GR" sz="1800" smtClean="0">
              <a:solidFill>
                <a:srgbClr val="898989"/>
              </a:solidFill>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3554" name="Title 1"/>
          <p:cNvSpPr>
            <a:spLocks noGrp="1"/>
          </p:cNvSpPr>
          <p:nvPr>
            <p:ph type="ctrTitle"/>
          </p:nvPr>
        </p:nvSpPr>
        <p:spPr>
          <a:xfrm>
            <a:off x="685800" y="1143000"/>
            <a:ext cx="7772400" cy="928688"/>
          </a:xfrm>
        </p:spPr>
        <p:txBody>
          <a:bodyPr/>
          <a:lstStyle/>
          <a:p>
            <a:pPr eaLnBrk="1" hangingPunct="1"/>
            <a:r>
              <a:rPr lang="el-GR" sz="2800" i="1" u="sng" smtClean="0"/>
              <a:t/>
            </a:r>
            <a:br>
              <a:rPr lang="el-GR" sz="2800" i="1" u="sng" smtClean="0"/>
            </a:br>
            <a:r>
              <a:rPr lang="el-GR" sz="2800" u="sng" smtClean="0"/>
              <a:t>Προστασία των δεδομένων ήδη από τον σχεδιασμό και εξ ορισμού</a:t>
            </a:r>
            <a:br>
              <a:rPr lang="el-GR" sz="2800" u="sng" smtClean="0"/>
            </a:br>
            <a:endParaRPr lang="el-GR" sz="2800" u="sng" smtClean="0"/>
          </a:p>
        </p:txBody>
      </p:sp>
      <p:sp>
        <p:nvSpPr>
          <p:cNvPr id="3" name="Subtitle 2"/>
          <p:cNvSpPr>
            <a:spLocks noGrp="1"/>
          </p:cNvSpPr>
          <p:nvPr>
            <p:ph type="subTitle" idx="1"/>
          </p:nvPr>
        </p:nvSpPr>
        <p:spPr>
          <a:xfrm>
            <a:off x="0" y="1928813"/>
            <a:ext cx="9144000" cy="4929187"/>
          </a:xfrm>
        </p:spPr>
        <p:txBody>
          <a:bodyPr>
            <a:normAutofit/>
          </a:bodyPr>
          <a:lstStyle/>
          <a:p>
            <a:pPr algn="just" eaLnBrk="1" hangingPunct="1"/>
            <a:r>
              <a:rPr lang="el-GR" sz="2000" b="1" smtClean="0">
                <a:solidFill>
                  <a:schemeClr val="tx1"/>
                </a:solidFill>
              </a:rPr>
              <a:t>Άρθρο 23</a:t>
            </a:r>
          </a:p>
          <a:p>
            <a:pPr algn="just" eaLnBrk="1" hangingPunct="1"/>
            <a:r>
              <a:rPr lang="el-GR" sz="2000" smtClean="0">
                <a:solidFill>
                  <a:schemeClr val="tx1"/>
                </a:solidFill>
              </a:rPr>
              <a:t>1.	Έχοντας υπόψη την κατάσταση της τεχνολογίας και το κόστος εφαρμογής, ο υπεύθυνος επεξεργασίας οφείλει, </a:t>
            </a:r>
            <a:r>
              <a:rPr lang="el-GR" sz="2000" b="1" smtClean="0">
                <a:solidFill>
                  <a:schemeClr val="tx1"/>
                </a:solidFill>
              </a:rPr>
              <a:t>τόσο κατά τον καθορισμό των μέσων επεξεργασίας όσο και κατά την ίδια την επεξεργασία</a:t>
            </a:r>
            <a:r>
              <a:rPr lang="el-GR" sz="2000" smtClean="0">
                <a:solidFill>
                  <a:schemeClr val="tx1"/>
                </a:solidFill>
              </a:rPr>
              <a:t>, </a:t>
            </a:r>
            <a:r>
              <a:rPr lang="el-GR" sz="2000" u="sng" smtClean="0">
                <a:solidFill>
                  <a:schemeClr val="tx1"/>
                </a:solidFill>
              </a:rPr>
              <a:t>να εφαρμόζει κατάλληλα τεχνικά και οργανωτικά μέτρα και διαδικασίες</a:t>
            </a:r>
            <a:r>
              <a:rPr lang="el-GR" sz="2000" smtClean="0">
                <a:solidFill>
                  <a:schemeClr val="tx1"/>
                </a:solidFill>
              </a:rPr>
              <a:t> κατά τρόπο ώστε η επεξεργασία να πληροί τις απαιτήσεις του παρόντος κανονισμού και να διασφαλίζεται η προστασία των δικαιωμάτων του προσώπου στο οποίο αναφέρονται τα δεδομένα.</a:t>
            </a:r>
          </a:p>
          <a:p>
            <a:pPr algn="just" eaLnBrk="1" hangingPunct="1"/>
            <a:r>
              <a:rPr lang="el-GR" sz="2000" smtClean="0">
                <a:solidFill>
                  <a:schemeClr val="tx1"/>
                </a:solidFill>
              </a:rPr>
              <a:t>2.	Ο υπεύθυνος επεξεργασίας </a:t>
            </a:r>
            <a:r>
              <a:rPr lang="el-GR" sz="2000" b="1" smtClean="0">
                <a:solidFill>
                  <a:schemeClr val="tx1"/>
                </a:solidFill>
              </a:rPr>
              <a:t>εφαρμόζει μηχανισμούς ώστε να διασφαλίζεται </a:t>
            </a:r>
            <a:r>
              <a:rPr lang="el-GR" sz="2000" smtClean="0">
                <a:solidFill>
                  <a:schemeClr val="tx1"/>
                </a:solidFill>
              </a:rPr>
              <a:t>ότι, εξ ορισμού, υποβάλλονται σε επεξεργασία </a:t>
            </a:r>
            <a:r>
              <a:rPr lang="el-GR" sz="2000" b="1" smtClean="0">
                <a:solidFill>
                  <a:schemeClr val="tx1"/>
                </a:solidFill>
              </a:rPr>
              <a:t>μόνον</a:t>
            </a:r>
            <a:r>
              <a:rPr lang="el-GR" sz="2000" smtClean="0">
                <a:solidFill>
                  <a:schemeClr val="tx1"/>
                </a:solidFill>
              </a:rPr>
              <a:t> εκείνα τα δεδομένα προσωπικού χαρακτήρα τα οποία είναι </a:t>
            </a:r>
            <a:r>
              <a:rPr lang="el-GR" sz="2000" b="1" smtClean="0">
                <a:solidFill>
                  <a:schemeClr val="tx1"/>
                </a:solidFill>
              </a:rPr>
              <a:t>αναγκαία για κάθε συγκεκριμένο σκοπό </a:t>
            </a:r>
            <a:r>
              <a:rPr lang="el-GR" sz="2000" smtClean="0">
                <a:solidFill>
                  <a:schemeClr val="tx1"/>
                </a:solidFill>
              </a:rPr>
              <a:t>επεξεργασίας και ότι τα εν λόγω δεδομένα δεν συλλέγονται ούτε διατηρούνται πέραν του ελάχιστου απαραίτητου ορίου για τους σκοπούς αυτούς, από την άποψη τόσο της ποσότητας των δεδομένων όσο και του χρόνου της αποθήκευσής τους. Ειδικότερα, οι εν λόγω μηχανισμοί διασφαλίζουν ότι, εξ ορισμού, δεδομένα προσωπικού χαρακτήρα δεν καθίστανται προσπελάσιμα σε αόριστο αριθμό φυσικών προσώπων.</a:t>
            </a:r>
          </a:p>
          <a:p>
            <a:pPr eaLnBrk="1" hangingPunct="1"/>
            <a:endParaRPr lang="el-GR" sz="3000" smtClean="0">
              <a:solidFill>
                <a:srgbClr val="898989"/>
              </a:solidFill>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4578" name="Title 1"/>
          <p:cNvSpPr>
            <a:spLocks noGrp="1"/>
          </p:cNvSpPr>
          <p:nvPr>
            <p:ph type="ctrTitle"/>
          </p:nvPr>
        </p:nvSpPr>
        <p:spPr>
          <a:xfrm>
            <a:off x="685800" y="1143000"/>
            <a:ext cx="7772400" cy="928688"/>
          </a:xfrm>
        </p:spPr>
        <p:txBody>
          <a:bodyPr/>
          <a:lstStyle/>
          <a:p>
            <a:pPr eaLnBrk="1" hangingPunct="1"/>
            <a:r>
              <a:rPr lang="el-GR" sz="2800" u="sng" smtClean="0"/>
              <a:t/>
            </a:r>
            <a:br>
              <a:rPr lang="el-GR" sz="2800" u="sng" smtClean="0"/>
            </a:br>
            <a:r>
              <a:rPr lang="el-GR" sz="2800" u="sng" smtClean="0"/>
              <a:t>Εκπρόσωποι υπευθύνων επεξεργασίας μη εγκαταστημένων στην Ένωση</a:t>
            </a:r>
            <a:br>
              <a:rPr lang="el-GR" sz="2800" u="sng" smtClean="0"/>
            </a:br>
            <a:endParaRPr lang="el-GR" sz="2800" u="sng" smtClean="0"/>
          </a:p>
        </p:txBody>
      </p:sp>
      <p:sp>
        <p:nvSpPr>
          <p:cNvPr id="3" name="Subtitle 2"/>
          <p:cNvSpPr>
            <a:spLocks noGrp="1"/>
          </p:cNvSpPr>
          <p:nvPr>
            <p:ph type="subTitle" idx="1"/>
          </p:nvPr>
        </p:nvSpPr>
        <p:spPr>
          <a:xfrm>
            <a:off x="0" y="1928813"/>
            <a:ext cx="9144000" cy="4929187"/>
          </a:xfrm>
        </p:spPr>
        <p:txBody>
          <a:bodyPr rtlCol="0">
            <a:normAutofit fontScale="32500" lnSpcReduction="20000"/>
          </a:bodyPr>
          <a:lstStyle/>
          <a:p>
            <a:pPr algn="just" eaLnBrk="1" fontAlgn="auto" hangingPunct="1">
              <a:spcAft>
                <a:spcPts val="0"/>
              </a:spcAft>
              <a:buFont typeface="Arial" pitchFamily="34" charset="0"/>
              <a:buNone/>
              <a:defRPr/>
            </a:pPr>
            <a:r>
              <a:rPr lang="el-GR" sz="6200" b="1" dirty="0" smtClean="0">
                <a:solidFill>
                  <a:schemeClr val="tx1"/>
                </a:solidFill>
              </a:rPr>
              <a:t>Άρθρο 25</a:t>
            </a:r>
          </a:p>
          <a:p>
            <a:pPr algn="just" eaLnBrk="1" fontAlgn="auto" hangingPunct="1">
              <a:spcAft>
                <a:spcPts val="0"/>
              </a:spcAft>
              <a:buFont typeface="Arial" pitchFamily="34" charset="0"/>
              <a:buNone/>
              <a:defRPr/>
            </a:pPr>
            <a:r>
              <a:rPr lang="el-GR" dirty="0" smtClean="0">
                <a:solidFill>
                  <a:schemeClr val="tx1"/>
                </a:solidFill>
              </a:rPr>
              <a:t> </a:t>
            </a:r>
          </a:p>
          <a:p>
            <a:pPr algn="just" eaLnBrk="1" fontAlgn="auto" hangingPunct="1">
              <a:spcAft>
                <a:spcPts val="0"/>
              </a:spcAft>
              <a:buFont typeface="Arial" pitchFamily="34" charset="0"/>
              <a:buNone/>
              <a:defRPr/>
            </a:pPr>
            <a:r>
              <a:rPr lang="el-GR" dirty="0" smtClean="0">
                <a:solidFill>
                  <a:schemeClr val="tx1"/>
                </a:solidFill>
              </a:rPr>
              <a:t>1.	</a:t>
            </a:r>
            <a:r>
              <a:rPr lang="el-GR" sz="5500" dirty="0" smtClean="0">
                <a:solidFill>
                  <a:schemeClr val="tx1"/>
                </a:solidFill>
              </a:rPr>
              <a:t>Στην περίπτωση που αναφέρεται στο άρθρο 3 παράγραφος 2, ο υπεύθυνος επεξεργασίας </a:t>
            </a:r>
            <a:r>
              <a:rPr lang="el-GR" sz="5500" b="1" dirty="0" smtClean="0">
                <a:solidFill>
                  <a:schemeClr val="tx1"/>
                </a:solidFill>
              </a:rPr>
              <a:t>ορίζει εκπρόσωπο στην Ένωση</a:t>
            </a:r>
            <a:r>
              <a:rPr lang="el-GR" sz="5500" dirty="0" smtClean="0">
                <a:solidFill>
                  <a:schemeClr val="tx1"/>
                </a:solidFill>
              </a:rPr>
              <a:t>.</a:t>
            </a:r>
          </a:p>
          <a:p>
            <a:pPr algn="just" eaLnBrk="1" fontAlgn="auto" hangingPunct="1">
              <a:spcAft>
                <a:spcPts val="0"/>
              </a:spcAft>
              <a:buFont typeface="Arial" pitchFamily="34" charset="0"/>
              <a:buNone/>
              <a:defRPr/>
            </a:pPr>
            <a:r>
              <a:rPr lang="el-GR" sz="5500" dirty="0" smtClean="0">
                <a:solidFill>
                  <a:schemeClr val="tx1"/>
                </a:solidFill>
              </a:rPr>
              <a:t>2.	Η υποχρέωση αυτή </a:t>
            </a:r>
            <a:r>
              <a:rPr lang="el-GR" sz="5500" b="1" dirty="0" smtClean="0">
                <a:solidFill>
                  <a:schemeClr val="tx1"/>
                </a:solidFill>
              </a:rPr>
              <a:t>δεν ισχύει για</a:t>
            </a:r>
            <a:r>
              <a:rPr lang="el-GR" sz="5500" dirty="0" smtClean="0">
                <a:solidFill>
                  <a:schemeClr val="tx1"/>
                </a:solidFill>
              </a:rPr>
              <a:t>:</a:t>
            </a:r>
          </a:p>
          <a:p>
            <a:pPr algn="just" eaLnBrk="1" fontAlgn="auto" hangingPunct="1">
              <a:spcAft>
                <a:spcPts val="0"/>
              </a:spcAft>
              <a:buFont typeface="Arial" pitchFamily="34" charset="0"/>
              <a:buNone/>
              <a:defRPr/>
            </a:pPr>
            <a:r>
              <a:rPr lang="el-GR" sz="5500" dirty="0" smtClean="0">
                <a:solidFill>
                  <a:schemeClr val="tx1"/>
                </a:solidFill>
              </a:rPr>
              <a:t>α)	</a:t>
            </a:r>
            <a:r>
              <a:rPr lang="el-GR" sz="5500" i="1" dirty="0" smtClean="0">
                <a:solidFill>
                  <a:schemeClr val="tx1"/>
                </a:solidFill>
              </a:rPr>
              <a:t>υπεύθυνο επεξεργασίας εγκαταστημένο σε τρίτη χώρα, εάν η Επιτροπή αποφάσισε ότι η τρίτη χώρα διασφαλίζει επαρκές επίπεδο προστασίας </a:t>
            </a:r>
            <a:r>
              <a:rPr lang="el-GR" sz="5500" dirty="0" smtClean="0">
                <a:solidFill>
                  <a:schemeClr val="tx1"/>
                </a:solidFill>
              </a:rPr>
              <a:t>των δεδομένων σύμφωνα με το άρθρο 41· ή</a:t>
            </a:r>
          </a:p>
          <a:p>
            <a:pPr algn="just" eaLnBrk="1" fontAlgn="auto" hangingPunct="1">
              <a:spcAft>
                <a:spcPts val="0"/>
              </a:spcAft>
              <a:buFont typeface="Arial" pitchFamily="34" charset="0"/>
              <a:buNone/>
              <a:defRPr/>
            </a:pPr>
            <a:r>
              <a:rPr lang="el-GR" sz="5500" dirty="0" smtClean="0">
                <a:solidFill>
                  <a:schemeClr val="tx1"/>
                </a:solidFill>
              </a:rPr>
              <a:t>β)	επιχείρηση η οποία απασχολεί </a:t>
            </a:r>
            <a:r>
              <a:rPr lang="el-GR" sz="5500" u="sng" dirty="0" smtClean="0">
                <a:solidFill>
                  <a:schemeClr val="tx1"/>
                </a:solidFill>
              </a:rPr>
              <a:t>λιγότερα από 250 άτομα</a:t>
            </a:r>
            <a:r>
              <a:rPr lang="el-GR" sz="5500" dirty="0" smtClean="0">
                <a:solidFill>
                  <a:schemeClr val="tx1"/>
                </a:solidFill>
              </a:rPr>
              <a:t>· ή</a:t>
            </a:r>
          </a:p>
          <a:p>
            <a:pPr algn="just" eaLnBrk="1" fontAlgn="auto" hangingPunct="1">
              <a:spcAft>
                <a:spcPts val="0"/>
              </a:spcAft>
              <a:buFont typeface="Arial" pitchFamily="34" charset="0"/>
              <a:buNone/>
              <a:defRPr/>
            </a:pPr>
            <a:r>
              <a:rPr lang="el-GR" sz="5500" dirty="0" smtClean="0">
                <a:solidFill>
                  <a:schemeClr val="tx1"/>
                </a:solidFill>
              </a:rPr>
              <a:t>γ)	</a:t>
            </a:r>
            <a:r>
              <a:rPr lang="el-GR" sz="5500" u="sng" dirty="0" smtClean="0">
                <a:solidFill>
                  <a:schemeClr val="tx1"/>
                </a:solidFill>
              </a:rPr>
              <a:t>δημόσια αρχή ή φορέα</a:t>
            </a:r>
            <a:r>
              <a:rPr lang="el-GR" sz="5500" dirty="0" smtClean="0">
                <a:solidFill>
                  <a:schemeClr val="tx1"/>
                </a:solidFill>
              </a:rPr>
              <a:t>· ή</a:t>
            </a:r>
          </a:p>
          <a:p>
            <a:pPr algn="just" eaLnBrk="1" fontAlgn="auto" hangingPunct="1">
              <a:spcAft>
                <a:spcPts val="0"/>
              </a:spcAft>
              <a:buFont typeface="Arial" pitchFamily="34" charset="0"/>
              <a:buNone/>
              <a:defRPr/>
            </a:pPr>
            <a:r>
              <a:rPr lang="el-GR" sz="5500" dirty="0" smtClean="0">
                <a:solidFill>
                  <a:schemeClr val="tx1"/>
                </a:solidFill>
              </a:rPr>
              <a:t>δ)	</a:t>
            </a:r>
            <a:r>
              <a:rPr lang="el-GR" sz="5500" u="sng" dirty="0" smtClean="0">
                <a:solidFill>
                  <a:schemeClr val="tx1"/>
                </a:solidFill>
              </a:rPr>
              <a:t>υπεύθυνο επεξεργασίας ο οποίος προσφέρει μόνον περιστασιακά αγαθά ή υπηρεσίες σε πρόσωπα</a:t>
            </a:r>
            <a:r>
              <a:rPr lang="el-GR" sz="5500" dirty="0" smtClean="0">
                <a:solidFill>
                  <a:schemeClr val="tx1"/>
                </a:solidFill>
              </a:rPr>
              <a:t> στα οποία αναφέρονται τα δεδομένα τα οποία διαμένουν στην Ένωση.</a:t>
            </a:r>
          </a:p>
          <a:p>
            <a:pPr algn="just" eaLnBrk="1" fontAlgn="auto" hangingPunct="1">
              <a:spcAft>
                <a:spcPts val="0"/>
              </a:spcAft>
              <a:buFont typeface="Arial" pitchFamily="34" charset="0"/>
              <a:buNone/>
              <a:defRPr/>
            </a:pPr>
            <a:r>
              <a:rPr lang="el-GR" sz="5500" dirty="0" smtClean="0">
                <a:solidFill>
                  <a:schemeClr val="tx1"/>
                </a:solidFill>
              </a:rPr>
              <a:t>3.	Ο εκπρόσωπος είναι εγκαταστημένος σε ένα από τα κράτη μέλη στο οποίο διαμένουν τα συγκεκριμένα πρόσωπα των οποίων τα δεδομένα προσωπικού χαρακτήρα υποβάλλονται σε επεξεργασία σε σχέση με την προσφορά αγαθών ή υπηρεσιών σε αυτά, ή των οποίων η συμπεριφορά παρακολουθείται.</a:t>
            </a:r>
          </a:p>
          <a:p>
            <a:pPr algn="just" eaLnBrk="1" fontAlgn="auto" hangingPunct="1">
              <a:spcAft>
                <a:spcPts val="0"/>
              </a:spcAft>
              <a:buFont typeface="Arial" pitchFamily="34" charset="0"/>
              <a:buNone/>
              <a:defRPr/>
            </a:pPr>
            <a:r>
              <a:rPr lang="el-GR" sz="5500" dirty="0" smtClean="0">
                <a:solidFill>
                  <a:schemeClr val="tx1"/>
                </a:solidFill>
              </a:rPr>
              <a:t>4.	Ο ορισμός εκπροσώπου από τον υπεύθυνο επεξεργασίας δεν θίγει τις αγωγές οι οποίες μπορούν να ασκηθούν κατά του ίδιου του υπευθύνου επεξεργασίας.</a:t>
            </a:r>
          </a:p>
          <a:p>
            <a:pPr eaLnBrk="1" fontAlgn="auto" hangingPunct="1">
              <a:spcAft>
                <a:spcPts val="0"/>
              </a:spcAft>
              <a:buFont typeface="Arial" pitchFamily="34" charset="0"/>
              <a:buNone/>
              <a:defRPr/>
            </a:pPr>
            <a:endParaRPr lang="el-GR"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43000"/>
            <a:ext cx="7772400" cy="928688"/>
          </a:xfrm>
        </p:spPr>
        <p:txBody>
          <a:bodyPr rtlCol="0">
            <a:normAutofit fontScale="90000"/>
          </a:bodyPr>
          <a:lstStyle/>
          <a:p>
            <a:pPr eaLnBrk="1" fontAlgn="auto" hangingPunct="1">
              <a:spcAft>
                <a:spcPts val="0"/>
              </a:spcAft>
              <a:defRPr/>
            </a:pPr>
            <a:r>
              <a:rPr lang="el-GR" sz="3600" u="sng" dirty="0" smtClean="0"/>
              <a:t>Τεκμηρίωση</a:t>
            </a:r>
            <a:r>
              <a:rPr lang="el-GR" sz="4000" i="1" dirty="0" smtClean="0"/>
              <a:t/>
            </a:r>
            <a:br>
              <a:rPr lang="el-GR" sz="4000" i="1" dirty="0" smtClean="0"/>
            </a:br>
            <a:endParaRPr lang="el-GR" sz="4000" b="1" dirty="0"/>
          </a:p>
        </p:txBody>
      </p:sp>
      <p:sp>
        <p:nvSpPr>
          <p:cNvPr id="3" name="Subtitle 2"/>
          <p:cNvSpPr>
            <a:spLocks noGrp="1"/>
          </p:cNvSpPr>
          <p:nvPr>
            <p:ph type="subTitle" idx="1"/>
          </p:nvPr>
        </p:nvSpPr>
        <p:spPr>
          <a:xfrm>
            <a:off x="0" y="1714500"/>
            <a:ext cx="9144000" cy="5143500"/>
          </a:xfrm>
        </p:spPr>
        <p:txBody>
          <a:bodyPr>
            <a:normAutofit/>
          </a:bodyPr>
          <a:lstStyle/>
          <a:p>
            <a:pPr algn="l" eaLnBrk="1" hangingPunct="1">
              <a:lnSpc>
                <a:spcPct val="80000"/>
              </a:lnSpc>
            </a:pPr>
            <a:r>
              <a:rPr lang="el-GR" sz="2000" b="1" smtClean="0">
                <a:solidFill>
                  <a:schemeClr val="tx1"/>
                </a:solidFill>
              </a:rPr>
              <a:t>Άρθρο 28 </a:t>
            </a:r>
            <a:r>
              <a:rPr lang="el-GR" sz="1800" b="1" smtClean="0">
                <a:solidFill>
                  <a:schemeClr val="tx1"/>
                </a:solidFill>
              </a:rPr>
              <a:t/>
            </a:r>
            <a:br>
              <a:rPr lang="el-GR" sz="1800" b="1" smtClean="0">
                <a:solidFill>
                  <a:schemeClr val="tx1"/>
                </a:solidFill>
              </a:rPr>
            </a:br>
            <a:endParaRPr lang="el-GR" sz="1800" b="1" smtClean="0">
              <a:solidFill>
                <a:schemeClr val="tx1"/>
              </a:solidFill>
            </a:endParaRPr>
          </a:p>
          <a:p>
            <a:pPr algn="just" eaLnBrk="1" hangingPunct="1">
              <a:lnSpc>
                <a:spcPct val="80000"/>
              </a:lnSpc>
            </a:pPr>
            <a:r>
              <a:rPr lang="el-GR" sz="1800" smtClean="0">
                <a:solidFill>
                  <a:schemeClr val="tx1"/>
                </a:solidFill>
              </a:rPr>
              <a:t>Κάθε </a:t>
            </a:r>
            <a:r>
              <a:rPr lang="el-GR" sz="1800" b="1" smtClean="0">
                <a:solidFill>
                  <a:schemeClr val="tx1"/>
                </a:solidFill>
              </a:rPr>
              <a:t>υπεύθυνος</a:t>
            </a:r>
            <a:r>
              <a:rPr lang="el-GR" sz="1800" smtClean="0">
                <a:solidFill>
                  <a:schemeClr val="tx1"/>
                </a:solidFill>
              </a:rPr>
              <a:t> επεξεργασίας και κάθε </a:t>
            </a:r>
            <a:r>
              <a:rPr lang="el-GR" sz="1800" b="1" smtClean="0">
                <a:solidFill>
                  <a:schemeClr val="tx1"/>
                </a:solidFill>
              </a:rPr>
              <a:t>εκτελών</a:t>
            </a:r>
            <a:r>
              <a:rPr lang="el-GR" sz="1800" smtClean="0">
                <a:solidFill>
                  <a:schemeClr val="tx1"/>
                </a:solidFill>
              </a:rPr>
              <a:t> την επεξεργασία και, εφόσον συντρέχει περίπτωση, ο </a:t>
            </a:r>
            <a:r>
              <a:rPr lang="el-GR" sz="1800" b="1" smtClean="0">
                <a:solidFill>
                  <a:schemeClr val="tx1"/>
                </a:solidFill>
              </a:rPr>
              <a:t>εκπρόσωπος</a:t>
            </a:r>
            <a:r>
              <a:rPr lang="el-GR" sz="1800" smtClean="0">
                <a:solidFill>
                  <a:schemeClr val="tx1"/>
                </a:solidFill>
              </a:rPr>
              <a:t> του υπευθύνου επεξεργασίας </a:t>
            </a:r>
            <a:r>
              <a:rPr lang="el-GR" sz="1800" b="1" u="sng" smtClean="0">
                <a:solidFill>
                  <a:schemeClr val="tx1"/>
                </a:solidFill>
              </a:rPr>
              <a:t>διατηρεί τεκμηρίωση όλων των πράξεων επεξεργασίας</a:t>
            </a:r>
            <a:r>
              <a:rPr lang="el-GR" sz="1800" u="sng" smtClean="0">
                <a:solidFill>
                  <a:schemeClr val="tx1"/>
                </a:solidFill>
              </a:rPr>
              <a:t> για τις οποίες είναι υπεύθυνος</a:t>
            </a:r>
            <a:r>
              <a:rPr lang="el-GR" sz="1800" smtClean="0">
                <a:solidFill>
                  <a:schemeClr val="tx1"/>
                </a:solidFill>
              </a:rPr>
              <a:t>.</a:t>
            </a:r>
          </a:p>
          <a:p>
            <a:pPr algn="just" eaLnBrk="1" hangingPunct="1">
              <a:lnSpc>
                <a:spcPct val="80000"/>
              </a:lnSpc>
            </a:pPr>
            <a:r>
              <a:rPr lang="el-GR" sz="1800" smtClean="0">
                <a:solidFill>
                  <a:schemeClr val="tx1"/>
                </a:solidFill>
              </a:rPr>
              <a:t>Η </a:t>
            </a:r>
            <a:r>
              <a:rPr lang="el-GR" sz="1800" u="sng" smtClean="0">
                <a:solidFill>
                  <a:schemeClr val="tx1"/>
                </a:solidFill>
              </a:rPr>
              <a:t>τεκμηρίωση περιέχει τουλάχιστον τις ακόλουθες πληροφορίες</a:t>
            </a:r>
            <a:r>
              <a:rPr lang="el-GR" sz="1800" smtClean="0">
                <a:solidFill>
                  <a:schemeClr val="tx1"/>
                </a:solidFill>
              </a:rPr>
              <a:t>:</a:t>
            </a:r>
          </a:p>
          <a:p>
            <a:pPr algn="just" eaLnBrk="1" hangingPunct="1">
              <a:lnSpc>
                <a:spcPct val="80000"/>
              </a:lnSpc>
            </a:pPr>
            <a:r>
              <a:rPr lang="el-GR" sz="1400" smtClean="0">
                <a:solidFill>
                  <a:schemeClr val="tx1"/>
                </a:solidFill>
              </a:rPr>
              <a:t>α)	</a:t>
            </a:r>
            <a:r>
              <a:rPr lang="el-GR" sz="1400" b="1" smtClean="0">
                <a:solidFill>
                  <a:schemeClr val="tx1"/>
                </a:solidFill>
              </a:rPr>
              <a:t>το όνομα και τα στοιχεία επικοινωνίας του υπευθύνου επεξεργασίας</a:t>
            </a:r>
            <a:r>
              <a:rPr lang="el-GR" sz="1400" smtClean="0">
                <a:solidFill>
                  <a:schemeClr val="tx1"/>
                </a:solidFill>
              </a:rPr>
              <a:t>, ή οποιουδήποτε από κοινού υπευθύνου επεξεργασίας ή εκτελούντος την επεξεργασία, και του εκπροσώπου, εφόσον συντρέχει περίπτωση·</a:t>
            </a:r>
          </a:p>
          <a:p>
            <a:pPr algn="just" eaLnBrk="1" hangingPunct="1">
              <a:lnSpc>
                <a:spcPct val="80000"/>
              </a:lnSpc>
            </a:pPr>
            <a:r>
              <a:rPr lang="el-GR" sz="1400" smtClean="0">
                <a:solidFill>
                  <a:schemeClr val="tx1"/>
                </a:solidFill>
              </a:rPr>
              <a:t>β)	</a:t>
            </a:r>
            <a:r>
              <a:rPr lang="el-GR" sz="1400" b="1" smtClean="0">
                <a:solidFill>
                  <a:schemeClr val="tx1"/>
                </a:solidFill>
              </a:rPr>
              <a:t>το όνομα και τα στοιχεία επικοινωνίας του υπευθύνου προστασίας των δεδομένων</a:t>
            </a:r>
            <a:r>
              <a:rPr lang="el-GR" sz="1400" smtClean="0">
                <a:solidFill>
                  <a:schemeClr val="tx1"/>
                </a:solidFill>
              </a:rPr>
              <a:t>, εφόσον συντρέχει περίπτωση·</a:t>
            </a:r>
          </a:p>
          <a:p>
            <a:pPr algn="just" eaLnBrk="1" hangingPunct="1">
              <a:lnSpc>
                <a:spcPct val="80000"/>
              </a:lnSpc>
            </a:pPr>
            <a:r>
              <a:rPr lang="el-GR" sz="1400" smtClean="0">
                <a:solidFill>
                  <a:schemeClr val="tx1"/>
                </a:solidFill>
              </a:rPr>
              <a:t>γ)	</a:t>
            </a:r>
            <a:r>
              <a:rPr lang="el-GR" sz="1400" b="1" smtClean="0">
                <a:solidFill>
                  <a:schemeClr val="tx1"/>
                </a:solidFill>
              </a:rPr>
              <a:t>τους σκοπούς της επεξεργασίας,</a:t>
            </a:r>
            <a:r>
              <a:rPr lang="el-GR" sz="1400" smtClean="0">
                <a:solidFill>
                  <a:schemeClr val="tx1"/>
                </a:solidFill>
              </a:rPr>
              <a:t> συμπεριλαμβανομένων των έννομων συμφερόντων που επιδιώκει ο υπεύθυνος επεξεργασίας, εάν η επεξεργασία βασίζεται στο άρθρο 6 παράγραφος 1 στοιχείο στ)·</a:t>
            </a:r>
          </a:p>
          <a:p>
            <a:pPr algn="just" eaLnBrk="1" hangingPunct="1">
              <a:lnSpc>
                <a:spcPct val="80000"/>
              </a:lnSpc>
            </a:pPr>
            <a:r>
              <a:rPr lang="el-GR" sz="1400" smtClean="0">
                <a:solidFill>
                  <a:schemeClr val="tx1"/>
                </a:solidFill>
              </a:rPr>
              <a:t>δ)	</a:t>
            </a:r>
            <a:r>
              <a:rPr lang="el-GR" sz="1400" b="1" smtClean="0">
                <a:solidFill>
                  <a:schemeClr val="tx1"/>
                </a:solidFill>
              </a:rPr>
              <a:t>περιγραφή των κατηγοριών προσώπων στα οποία αναφέρονται τα δεδομένα και των κατηγοριών δεδομένων </a:t>
            </a:r>
            <a:r>
              <a:rPr lang="el-GR" sz="1400" smtClean="0">
                <a:solidFill>
                  <a:schemeClr val="tx1"/>
                </a:solidFill>
              </a:rPr>
              <a:t>προσωπικού χαρακτήρα που τα αφορούν·</a:t>
            </a:r>
          </a:p>
          <a:p>
            <a:pPr algn="just" eaLnBrk="1" hangingPunct="1">
              <a:lnSpc>
                <a:spcPct val="80000"/>
              </a:lnSpc>
            </a:pPr>
            <a:r>
              <a:rPr lang="el-GR" sz="1400" smtClean="0">
                <a:solidFill>
                  <a:schemeClr val="tx1"/>
                </a:solidFill>
              </a:rPr>
              <a:t>ε)	</a:t>
            </a:r>
            <a:r>
              <a:rPr lang="el-GR" sz="1400" b="1" smtClean="0">
                <a:solidFill>
                  <a:schemeClr val="tx1"/>
                </a:solidFill>
              </a:rPr>
              <a:t>τους αποδέκτες ή τις κατηγορίες αποδεκτών</a:t>
            </a:r>
            <a:r>
              <a:rPr lang="el-GR" sz="1400" smtClean="0">
                <a:solidFill>
                  <a:schemeClr val="tx1"/>
                </a:solidFill>
              </a:rPr>
              <a:t> των δεδομένων προσωπικού χαρακτήρα, συμπεριλαμβανομένων των υπευθύνων επεξεργασίας στους οποίους κοινοποιούνται δεδομένα προσωπικού χαρακτήρα για τα έννομα συμφέροντα τα οποία επιδιώκουν·</a:t>
            </a:r>
          </a:p>
          <a:p>
            <a:pPr algn="just" eaLnBrk="1" hangingPunct="1">
              <a:lnSpc>
                <a:spcPct val="80000"/>
              </a:lnSpc>
            </a:pPr>
            <a:r>
              <a:rPr lang="el-GR" sz="1400" smtClean="0">
                <a:solidFill>
                  <a:schemeClr val="tx1"/>
                </a:solidFill>
              </a:rPr>
              <a:t>στ)	</a:t>
            </a:r>
            <a:r>
              <a:rPr lang="el-GR" sz="1400" b="1" smtClean="0">
                <a:solidFill>
                  <a:schemeClr val="tx1"/>
                </a:solidFill>
              </a:rPr>
              <a:t>όπου συντρέχει περίπτωση, τις διαβιβάσεις δεδομένων σε τρίτη χώρα ή διεθνή οργανισμό,</a:t>
            </a:r>
            <a:r>
              <a:rPr lang="el-GR" sz="1400" smtClean="0">
                <a:solidFill>
                  <a:schemeClr val="tx1"/>
                </a:solidFill>
              </a:rPr>
              <a:t> συμπεριλαμβανομένων του προσδιορισμού της εν λόγω τρίτης χώρας ή του διεθνούς οργανισμού και, σε περίπτωση διαβιβάσεων που αναφέρονται στο άρθρο 44 παράγραφος 1 στοιχείο η), της τεκμηρίωσης για τις κατάλληλες εγγυήσεις·</a:t>
            </a:r>
          </a:p>
          <a:p>
            <a:pPr algn="just" eaLnBrk="1" hangingPunct="1">
              <a:lnSpc>
                <a:spcPct val="80000"/>
              </a:lnSpc>
            </a:pPr>
            <a:r>
              <a:rPr lang="el-GR" sz="1400" smtClean="0">
                <a:solidFill>
                  <a:schemeClr val="tx1"/>
                </a:solidFill>
              </a:rPr>
              <a:t>ζ)	</a:t>
            </a:r>
            <a:r>
              <a:rPr lang="el-GR" sz="1400" b="1" smtClean="0">
                <a:solidFill>
                  <a:schemeClr val="tx1"/>
                </a:solidFill>
              </a:rPr>
              <a:t>γενική αναφορά στις προθεσμίες για τη διαγραφή</a:t>
            </a:r>
            <a:r>
              <a:rPr lang="el-GR" sz="1400" smtClean="0">
                <a:solidFill>
                  <a:schemeClr val="tx1"/>
                </a:solidFill>
              </a:rPr>
              <a:t> των διαφόρων κατηγοριών δεδομένων·</a:t>
            </a:r>
          </a:p>
          <a:p>
            <a:pPr algn="just" eaLnBrk="1" hangingPunct="1">
              <a:lnSpc>
                <a:spcPct val="80000"/>
              </a:lnSpc>
            </a:pPr>
            <a:r>
              <a:rPr lang="el-GR" sz="1400" smtClean="0">
                <a:solidFill>
                  <a:schemeClr val="tx1"/>
                </a:solidFill>
              </a:rPr>
              <a:t>η)	</a:t>
            </a:r>
            <a:r>
              <a:rPr lang="el-GR" sz="1400" b="1" smtClean="0">
                <a:solidFill>
                  <a:schemeClr val="tx1"/>
                </a:solidFill>
              </a:rPr>
              <a:t>την περιγραφή των μηχανισμών </a:t>
            </a:r>
            <a:r>
              <a:rPr lang="el-GR" sz="1400" smtClean="0">
                <a:solidFill>
                  <a:schemeClr val="tx1"/>
                </a:solidFill>
              </a:rPr>
              <a:t>που αναφέρονται στο άρθρο 22 παράγραφος 3.</a:t>
            </a:r>
          </a:p>
          <a:p>
            <a:pPr eaLnBrk="1" hangingPunct="1">
              <a:lnSpc>
                <a:spcPct val="80000"/>
              </a:lnSpc>
            </a:pPr>
            <a:endParaRPr lang="el-GR" sz="1300" smtClean="0">
              <a:solidFill>
                <a:srgbClr val="898989"/>
              </a:solidFill>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6626" name="Title 1"/>
          <p:cNvSpPr>
            <a:spLocks noGrp="1"/>
          </p:cNvSpPr>
          <p:nvPr>
            <p:ph type="ctrTitle"/>
          </p:nvPr>
        </p:nvSpPr>
        <p:spPr>
          <a:xfrm>
            <a:off x="142875" y="1143000"/>
            <a:ext cx="9001125" cy="928688"/>
          </a:xfrm>
        </p:spPr>
        <p:txBody>
          <a:bodyPr/>
          <a:lstStyle/>
          <a:p>
            <a:pPr eaLnBrk="1" hangingPunct="1"/>
            <a:r>
              <a:rPr lang="el-GR" sz="2400" u="sng" smtClean="0"/>
              <a:t/>
            </a:r>
            <a:br>
              <a:rPr lang="el-GR" sz="2400" u="sng" smtClean="0"/>
            </a:br>
            <a:r>
              <a:rPr lang="el-GR" sz="2400" u="sng" smtClean="0"/>
              <a:t>Γνωστοποίηση παραβίασης δεδομένων προσωπικού χαρακτήρα στο πρόσωπο στο οποίο αναφέρονται τα δεδομένα</a:t>
            </a:r>
            <a:br>
              <a:rPr lang="el-GR" sz="2400" u="sng" smtClean="0"/>
            </a:br>
            <a:endParaRPr lang="el-GR" sz="2400" u="sng" smtClean="0"/>
          </a:p>
        </p:txBody>
      </p:sp>
      <p:sp>
        <p:nvSpPr>
          <p:cNvPr id="3" name="Subtitle 2"/>
          <p:cNvSpPr>
            <a:spLocks noGrp="1"/>
          </p:cNvSpPr>
          <p:nvPr>
            <p:ph type="subTitle" idx="1"/>
          </p:nvPr>
        </p:nvSpPr>
        <p:spPr>
          <a:xfrm>
            <a:off x="0" y="1928813"/>
            <a:ext cx="9144000" cy="4929187"/>
          </a:xfrm>
        </p:spPr>
        <p:txBody>
          <a:bodyPr>
            <a:normAutofit/>
          </a:bodyPr>
          <a:lstStyle/>
          <a:p>
            <a:pPr algn="l" eaLnBrk="1" hangingPunct="1">
              <a:lnSpc>
                <a:spcPct val="80000"/>
              </a:lnSpc>
            </a:pPr>
            <a:r>
              <a:rPr lang="el-GR" sz="2000" b="1" smtClean="0">
                <a:solidFill>
                  <a:schemeClr val="tx1"/>
                </a:solidFill>
              </a:rPr>
              <a:t>Άρθρο 32</a:t>
            </a:r>
            <a:r>
              <a:rPr lang="el-GR" sz="1800" smtClean="0">
                <a:solidFill>
                  <a:schemeClr val="tx1"/>
                </a:solidFill>
              </a:rPr>
              <a:t/>
            </a:r>
            <a:br>
              <a:rPr lang="el-GR" sz="1800" smtClean="0">
                <a:solidFill>
                  <a:schemeClr val="tx1"/>
                </a:solidFill>
              </a:rPr>
            </a:br>
            <a:endParaRPr lang="el-GR" sz="1800" smtClean="0">
              <a:solidFill>
                <a:schemeClr val="tx1"/>
              </a:solidFill>
            </a:endParaRPr>
          </a:p>
          <a:p>
            <a:pPr algn="just" eaLnBrk="1" hangingPunct="1">
              <a:lnSpc>
                <a:spcPct val="80000"/>
              </a:lnSpc>
            </a:pPr>
            <a:r>
              <a:rPr lang="el-GR" sz="1800" smtClean="0">
                <a:solidFill>
                  <a:schemeClr val="tx1"/>
                </a:solidFill>
              </a:rPr>
              <a:t>1.	Όταν η παραβίαση δεδομένων προσωπικού χαρακτήρα είναι πιθανόν να επηρεάσει δυσμενώς την προστασία των δεδομένων προσωπικού χαρακτήρα ή την ιδιωτική ζωή του προσώπου στο οποίο αναφέρονται τα δεδομένα, ο υπεύθυνος επεξεργασίας </a:t>
            </a:r>
            <a:r>
              <a:rPr lang="el-GR" sz="1800" b="1" smtClean="0">
                <a:solidFill>
                  <a:schemeClr val="tx1"/>
                </a:solidFill>
              </a:rPr>
              <a:t>οφείλει</a:t>
            </a:r>
            <a:r>
              <a:rPr lang="el-GR" sz="1800" smtClean="0">
                <a:solidFill>
                  <a:schemeClr val="tx1"/>
                </a:solidFill>
              </a:rPr>
              <a:t>, μετά την κοινοποίηση που αναφέρεται στο άρθρο 31, </a:t>
            </a:r>
            <a:r>
              <a:rPr lang="el-GR" sz="1800" b="1" smtClean="0">
                <a:solidFill>
                  <a:schemeClr val="tx1"/>
                </a:solidFill>
              </a:rPr>
              <a:t>να γνωστοποιεί την παραβίαση των δεδομένων προσωπικού χαρακτήρα στο πρόσωπο στο οποίο αναφέρονται τα δεδομένα </a:t>
            </a:r>
            <a:r>
              <a:rPr lang="el-GR" sz="1800" b="1" u="sng" smtClean="0">
                <a:solidFill>
                  <a:schemeClr val="tx1"/>
                </a:solidFill>
              </a:rPr>
              <a:t>αμελλητί</a:t>
            </a:r>
            <a:r>
              <a:rPr lang="el-GR" sz="1800" smtClean="0">
                <a:solidFill>
                  <a:schemeClr val="tx1"/>
                </a:solidFill>
              </a:rPr>
              <a:t>.</a:t>
            </a:r>
          </a:p>
          <a:p>
            <a:pPr algn="just" eaLnBrk="1" hangingPunct="1">
              <a:lnSpc>
                <a:spcPct val="80000"/>
              </a:lnSpc>
            </a:pPr>
            <a:r>
              <a:rPr lang="el-GR" sz="1800" smtClean="0">
                <a:solidFill>
                  <a:schemeClr val="tx1"/>
                </a:solidFill>
              </a:rPr>
              <a:t>2.	Η γνωστοποίηση στο πρόσωπο στο οποίο αναφέρονται τα δεδομένα, η οποία αναφέρεται στην παράγραφο 1, περιγράφει τη φύση της παραβίασης δεδομένων προσωπικού χαρακτήρα και περιέχει τουλάχιστον τις πληροφορίες και τις συστάσεις που προβλέπονται στο άρθρο 31 παράγραφος 3 στοιχεία β) και γ). </a:t>
            </a:r>
          </a:p>
          <a:p>
            <a:pPr algn="just" eaLnBrk="1" hangingPunct="1">
              <a:lnSpc>
                <a:spcPct val="80000"/>
              </a:lnSpc>
            </a:pPr>
            <a:r>
              <a:rPr lang="el-GR" sz="1800" smtClean="0">
                <a:solidFill>
                  <a:schemeClr val="tx1"/>
                </a:solidFill>
              </a:rPr>
              <a:t>3.	Η γνωστοποίηση παραβίασης δεδομένων προσωπικού χαρακτήρα στο πρόσωπο στο οποίο αναφέρονται τα δεδομένα </a:t>
            </a:r>
            <a:r>
              <a:rPr lang="el-GR" sz="1800" b="1" smtClean="0">
                <a:solidFill>
                  <a:schemeClr val="tx1"/>
                </a:solidFill>
              </a:rPr>
              <a:t>δεν απαιτείται εάν ο υπεύθυνος επεξεργασίας αποδεικνύει με τρόπο ικανοποιητικό για την αρχή ελέγχου ότι εφάρμοσε κατάλληλα τεχνολογικά μέτρα προστασίας και ότι τα εν λόγω μέτρα εφαρμόσθηκαν στα δεδομένα τα οποία αφορά η παραβίαση δεδομένων προσωπικού χαρακτήρα</a:t>
            </a:r>
            <a:r>
              <a:rPr lang="el-GR" sz="1800" smtClean="0">
                <a:solidFill>
                  <a:schemeClr val="tx1"/>
                </a:solidFill>
              </a:rPr>
              <a:t>. Τα εν λόγω τεχνολογικά μέτρα προστασίας καθιστούν τα δεδομένα ακατανόητα σε οποιοδήποτε πρόσωπο δεν διαθέτει εξουσία πρόσβασης σε αυτά.</a:t>
            </a:r>
          </a:p>
          <a:p>
            <a:pPr eaLnBrk="1" hangingPunct="1">
              <a:lnSpc>
                <a:spcPct val="80000"/>
              </a:lnSpc>
            </a:pPr>
            <a:endParaRPr lang="el-GR" sz="1800" smtClean="0">
              <a:solidFill>
                <a:srgbClr val="898989"/>
              </a:solidFill>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7650" name="Title 1"/>
          <p:cNvSpPr>
            <a:spLocks noGrp="1"/>
          </p:cNvSpPr>
          <p:nvPr>
            <p:ph type="ctrTitle"/>
          </p:nvPr>
        </p:nvSpPr>
        <p:spPr>
          <a:xfrm>
            <a:off x="357188" y="1143000"/>
            <a:ext cx="8101012" cy="928688"/>
          </a:xfrm>
        </p:spPr>
        <p:txBody>
          <a:bodyPr/>
          <a:lstStyle/>
          <a:p>
            <a:pPr eaLnBrk="1" hangingPunct="1"/>
            <a:r>
              <a:rPr lang="el-GR" sz="2800" u="sng" smtClean="0"/>
              <a:t>Ορισμός του υπευθύνου προστασίας δεδομένων</a:t>
            </a:r>
            <a:br>
              <a:rPr lang="el-GR" sz="2800" u="sng" smtClean="0"/>
            </a:br>
            <a:endParaRPr lang="el-GR" sz="2800" u="sng" smtClean="0"/>
          </a:p>
        </p:txBody>
      </p:sp>
      <p:sp>
        <p:nvSpPr>
          <p:cNvPr id="3" name="Subtitle 2"/>
          <p:cNvSpPr>
            <a:spLocks noGrp="1"/>
          </p:cNvSpPr>
          <p:nvPr>
            <p:ph type="subTitle" idx="1"/>
          </p:nvPr>
        </p:nvSpPr>
        <p:spPr>
          <a:xfrm>
            <a:off x="0" y="1928813"/>
            <a:ext cx="9144000" cy="4929187"/>
          </a:xfrm>
        </p:spPr>
        <p:txBody>
          <a:bodyPr rtlCol="0">
            <a:normAutofit/>
          </a:bodyPr>
          <a:lstStyle/>
          <a:p>
            <a:pPr algn="l" eaLnBrk="1" fontAlgn="auto" hangingPunct="1">
              <a:spcAft>
                <a:spcPts val="0"/>
              </a:spcAft>
              <a:buFont typeface="Arial" pitchFamily="34" charset="0"/>
              <a:buNone/>
              <a:defRPr/>
            </a:pPr>
            <a:r>
              <a:rPr lang="el-GR" sz="2000" b="1" dirty="0" smtClean="0">
                <a:solidFill>
                  <a:schemeClr val="tx1"/>
                </a:solidFill>
              </a:rPr>
              <a:t>Άρθρο 35 </a:t>
            </a:r>
            <a:br>
              <a:rPr lang="el-GR" sz="2000" b="1" dirty="0" smtClean="0">
                <a:solidFill>
                  <a:schemeClr val="tx1"/>
                </a:solidFill>
              </a:rPr>
            </a:br>
            <a:endParaRPr lang="el-GR" sz="2000" b="1" i="1" dirty="0" smtClean="0">
              <a:solidFill>
                <a:schemeClr val="tx1"/>
              </a:solidFill>
            </a:endParaRPr>
          </a:p>
          <a:p>
            <a:pPr algn="just" eaLnBrk="1" fontAlgn="auto" hangingPunct="1">
              <a:spcAft>
                <a:spcPts val="0"/>
              </a:spcAft>
              <a:buFont typeface="Arial" pitchFamily="34" charset="0"/>
              <a:buNone/>
              <a:defRPr/>
            </a:pPr>
            <a:r>
              <a:rPr lang="el-GR" sz="2200" dirty="0" smtClean="0">
                <a:solidFill>
                  <a:schemeClr val="tx1"/>
                </a:solidFill>
              </a:rPr>
              <a:t>Ο υπεύθυνος επεξεργασίας και ο εκτελών την επεξεργασία ορίζουν </a:t>
            </a:r>
            <a:r>
              <a:rPr lang="el-GR" sz="2200" b="1" dirty="0" smtClean="0">
                <a:solidFill>
                  <a:schemeClr val="tx1"/>
                </a:solidFill>
              </a:rPr>
              <a:t>υπεύθυνο προστασίας δεδομένων</a:t>
            </a:r>
            <a:r>
              <a:rPr lang="el-GR" sz="2200" dirty="0" smtClean="0">
                <a:solidFill>
                  <a:schemeClr val="tx1"/>
                </a:solidFill>
              </a:rPr>
              <a:t> σε κάθε περίπτωση στην οποία:</a:t>
            </a:r>
          </a:p>
          <a:p>
            <a:pPr algn="just" eaLnBrk="1" fontAlgn="auto" hangingPunct="1">
              <a:spcAft>
                <a:spcPts val="0"/>
              </a:spcAft>
              <a:buFont typeface="Arial" pitchFamily="34" charset="0"/>
              <a:buNone/>
              <a:defRPr/>
            </a:pPr>
            <a:r>
              <a:rPr lang="el-GR" sz="2200" dirty="0" smtClean="0">
                <a:solidFill>
                  <a:schemeClr val="tx1"/>
                </a:solidFill>
              </a:rPr>
              <a:t>α)	η επεξεργασία διενεργείται από </a:t>
            </a:r>
            <a:r>
              <a:rPr lang="el-GR" sz="2200" b="1" dirty="0" smtClean="0">
                <a:solidFill>
                  <a:schemeClr val="tx1"/>
                </a:solidFill>
              </a:rPr>
              <a:t>δημόσια αρχή ή φορέα</a:t>
            </a:r>
            <a:r>
              <a:rPr lang="el-GR" sz="2200" dirty="0" smtClean="0">
                <a:solidFill>
                  <a:schemeClr val="tx1"/>
                </a:solidFill>
              </a:rPr>
              <a:t>· ή</a:t>
            </a:r>
          </a:p>
          <a:p>
            <a:pPr algn="just" eaLnBrk="1" fontAlgn="auto" hangingPunct="1">
              <a:spcAft>
                <a:spcPts val="0"/>
              </a:spcAft>
              <a:buFont typeface="Arial" pitchFamily="34" charset="0"/>
              <a:buNone/>
              <a:defRPr/>
            </a:pPr>
            <a:r>
              <a:rPr lang="el-GR" sz="2200" dirty="0" smtClean="0">
                <a:solidFill>
                  <a:schemeClr val="tx1"/>
                </a:solidFill>
              </a:rPr>
              <a:t>β)	η επεξεργασία διενεργείται από επιχείρηση η οποία απασχολεί </a:t>
            </a:r>
            <a:r>
              <a:rPr lang="el-GR" sz="2200" b="1" dirty="0" smtClean="0">
                <a:solidFill>
                  <a:schemeClr val="tx1"/>
                </a:solidFill>
              </a:rPr>
              <a:t>τουλάχιστον 250 άτομα</a:t>
            </a:r>
            <a:r>
              <a:rPr lang="el-GR" sz="2200" dirty="0" smtClean="0">
                <a:solidFill>
                  <a:schemeClr val="tx1"/>
                </a:solidFill>
              </a:rPr>
              <a:t>· ή</a:t>
            </a:r>
          </a:p>
          <a:p>
            <a:pPr algn="just" eaLnBrk="1" fontAlgn="auto" hangingPunct="1">
              <a:spcAft>
                <a:spcPts val="0"/>
              </a:spcAft>
              <a:buFont typeface="Arial" pitchFamily="34" charset="0"/>
              <a:buNone/>
              <a:defRPr/>
            </a:pPr>
            <a:r>
              <a:rPr lang="el-GR" sz="2200" dirty="0" smtClean="0">
                <a:solidFill>
                  <a:schemeClr val="tx1"/>
                </a:solidFill>
              </a:rPr>
              <a:t>γ)	οι βασικές δραστηριότητες του υπευθύνου επεξεργασίας ή του εκτελούντος την επεξεργασία αφορούν πράξεις επεξεργασίας οι οποίες, λόγω της φύσης, της έκτασης ή/και των σκοπών τους, απαιτούν </a:t>
            </a:r>
            <a:r>
              <a:rPr lang="el-GR" sz="2200" b="1" dirty="0" smtClean="0">
                <a:solidFill>
                  <a:schemeClr val="tx1"/>
                </a:solidFill>
              </a:rPr>
              <a:t>τακτική και συστηματική παρακολούθηση προσώπων</a:t>
            </a:r>
            <a:r>
              <a:rPr lang="el-GR" sz="2200" dirty="0" smtClean="0">
                <a:solidFill>
                  <a:schemeClr val="tx1"/>
                </a:solidFill>
              </a:rPr>
              <a:t> στα οποία αναφέρονται τα δεδομένα.</a:t>
            </a:r>
          </a:p>
          <a:p>
            <a:pPr eaLnBrk="1" fontAlgn="auto" hangingPunct="1">
              <a:spcAft>
                <a:spcPts val="0"/>
              </a:spcAft>
              <a:buFont typeface="Arial" pitchFamily="34" charset="0"/>
              <a:buNone/>
              <a:defRPr/>
            </a:pPr>
            <a:endParaRPr lang="el-GR"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43000"/>
            <a:ext cx="7772400" cy="928688"/>
          </a:xfrm>
        </p:spPr>
        <p:txBody>
          <a:bodyPr rtlCol="0">
            <a:normAutofit fontScale="90000"/>
          </a:bodyPr>
          <a:lstStyle/>
          <a:p>
            <a:pPr eaLnBrk="1" fontAlgn="auto" hangingPunct="1">
              <a:spcAft>
                <a:spcPts val="0"/>
              </a:spcAft>
              <a:defRPr/>
            </a:pPr>
            <a:r>
              <a:rPr lang="el-GR" sz="3600" u="sng" dirty="0" smtClean="0"/>
              <a:t/>
            </a:r>
            <a:br>
              <a:rPr lang="el-GR" sz="3600" u="sng" dirty="0" smtClean="0"/>
            </a:br>
            <a:r>
              <a:rPr lang="el-GR" sz="3600" u="sng" dirty="0" smtClean="0"/>
              <a:t>Πιστοποίηση</a:t>
            </a:r>
            <a:r>
              <a:rPr lang="el-GR" sz="4000" dirty="0" smtClean="0"/>
              <a:t/>
            </a:r>
            <a:br>
              <a:rPr lang="el-GR" sz="4000" dirty="0" smtClean="0"/>
            </a:br>
            <a:endParaRPr lang="el-GR" sz="4000" b="1" dirty="0"/>
          </a:p>
        </p:txBody>
      </p:sp>
      <p:sp>
        <p:nvSpPr>
          <p:cNvPr id="3" name="Subtitle 2"/>
          <p:cNvSpPr>
            <a:spLocks noGrp="1"/>
          </p:cNvSpPr>
          <p:nvPr>
            <p:ph type="subTitle" idx="1"/>
          </p:nvPr>
        </p:nvSpPr>
        <p:spPr>
          <a:xfrm>
            <a:off x="0" y="1928813"/>
            <a:ext cx="9144000" cy="4929187"/>
          </a:xfrm>
        </p:spPr>
        <p:txBody>
          <a:bodyPr>
            <a:normAutofit/>
          </a:bodyPr>
          <a:lstStyle/>
          <a:p>
            <a:pPr algn="l" eaLnBrk="1" hangingPunct="1">
              <a:lnSpc>
                <a:spcPct val="80000"/>
              </a:lnSpc>
            </a:pPr>
            <a:r>
              <a:rPr lang="el-GR" sz="2000" b="1" smtClean="0">
                <a:solidFill>
                  <a:schemeClr val="tx1"/>
                </a:solidFill>
              </a:rPr>
              <a:t>Άρθρο 39 </a:t>
            </a:r>
            <a:br>
              <a:rPr lang="el-GR" sz="2000" b="1" smtClean="0">
                <a:solidFill>
                  <a:schemeClr val="tx1"/>
                </a:solidFill>
              </a:rPr>
            </a:br>
            <a:endParaRPr lang="el-GR" sz="2000" b="1" i="1" smtClean="0">
              <a:solidFill>
                <a:schemeClr val="tx1"/>
              </a:solidFill>
            </a:endParaRPr>
          </a:p>
          <a:p>
            <a:pPr algn="just" eaLnBrk="1" hangingPunct="1">
              <a:lnSpc>
                <a:spcPct val="80000"/>
              </a:lnSpc>
            </a:pPr>
            <a:r>
              <a:rPr lang="el-GR" sz="1800" smtClean="0">
                <a:solidFill>
                  <a:schemeClr val="tx1"/>
                </a:solidFill>
              </a:rPr>
              <a:t>1.	Τα κράτη μέλη και η Επιτροπή </a:t>
            </a:r>
            <a:r>
              <a:rPr lang="el-GR" sz="1800" b="1" u="sng" smtClean="0">
                <a:solidFill>
                  <a:schemeClr val="tx1"/>
                </a:solidFill>
              </a:rPr>
              <a:t>παροτρύνουν</a:t>
            </a:r>
            <a:r>
              <a:rPr lang="el-GR" sz="1800" smtClean="0">
                <a:solidFill>
                  <a:schemeClr val="tx1"/>
                </a:solidFill>
              </a:rPr>
              <a:t>, ιδίως σε ευρωπαϊκό επίπεδο, τη θέσπιση </a:t>
            </a:r>
            <a:r>
              <a:rPr lang="el-GR" sz="1800" b="1" smtClean="0">
                <a:solidFill>
                  <a:schemeClr val="tx1"/>
                </a:solidFill>
              </a:rPr>
              <a:t>μηχανισμών πιστοποίησης προστασίας δεδομένων, σφραγίδων και σημάτων </a:t>
            </a:r>
            <a:r>
              <a:rPr lang="el-GR" sz="1800" smtClean="0">
                <a:solidFill>
                  <a:schemeClr val="tx1"/>
                </a:solidFill>
              </a:rPr>
              <a:t>προστασίας δεδομένων, </a:t>
            </a:r>
            <a:r>
              <a:rPr lang="el-GR" sz="1800" u="sng" smtClean="0">
                <a:solidFill>
                  <a:schemeClr val="tx1"/>
                </a:solidFill>
              </a:rPr>
              <a:t>επιτρέποντας στα πρόσωπα στα οποία αναφέρονται τα δεδομένα να αξιολογούν ταχέως το επίπεδο προστασίας των δεδομένων που παρέχουν οι υπεύθυνοι επεξεργασίας και οι εκτελούντες την επεξεργασία</a:t>
            </a:r>
            <a:r>
              <a:rPr lang="el-GR" sz="1800" smtClean="0">
                <a:solidFill>
                  <a:schemeClr val="tx1"/>
                </a:solidFill>
              </a:rPr>
              <a:t>. Οι μηχανισμοί πιστοποίησης προστασίας δεδομένων συμβάλλουν στην ορθή εφαρμογή του παρόντος κανονισμού, λαμβάνοντας υπόψη τα συγκεκριμένα χαρακτηριστικά των διάφορων τομέων και πράξεων επεξεργασίας.</a:t>
            </a:r>
          </a:p>
          <a:p>
            <a:pPr algn="just" eaLnBrk="1" hangingPunct="1">
              <a:lnSpc>
                <a:spcPct val="80000"/>
              </a:lnSpc>
            </a:pPr>
            <a:r>
              <a:rPr lang="el-GR" sz="1800" smtClean="0">
                <a:solidFill>
                  <a:schemeClr val="tx1"/>
                </a:solidFill>
              </a:rPr>
              <a:t>2.	Η Επιτροπή εξουσιοδοτείται να εκδίδει κατ’ εξουσιοδότηση πράξεις σύμφωνα με το άρθρο 86 για τον περαιτέρω προσδιορισμό των κριτηρίων και των απαιτήσεων σχετικά με τους μηχανισμούς πιστοποίησης προστασίας των δεδομένων που αναφέρονται στην παράγραφο 1, συμπεριλαμβανομένων των προϋποθέσεων σχετικά με τη χορήγηση και την απόσυρση, και των απαιτήσεων για την αναγνώριση στην Ένωση και σε τρίτες χώρες.</a:t>
            </a:r>
          </a:p>
          <a:p>
            <a:pPr algn="just" eaLnBrk="1" hangingPunct="1">
              <a:lnSpc>
                <a:spcPct val="80000"/>
              </a:lnSpc>
            </a:pPr>
            <a:r>
              <a:rPr lang="el-GR" sz="1800" smtClean="0">
                <a:solidFill>
                  <a:schemeClr val="tx1"/>
                </a:solidFill>
              </a:rPr>
              <a:t>3.	Η Επιτροπή μπορεί να θεσπίσει τεχνικά πρότυπα για μηχανισμούς πιστοποίησης, σφραγίδες και σήματα προστασίας δεδομένων καθώς και μηχανισμούς για την προώθηση και την αναγνώριση μηχανισμών πιστοποίησης, σφραγίδων και σημάτων προστασίας δεδομένων. Οι εν λόγω εκτελεστικές πράξεις εκδίδονται σύμφωνα με τη διαδικασία εξέτασης που αναφέρεται στο άρθρο 87 παράγραφος 2.</a:t>
            </a:r>
          </a:p>
          <a:p>
            <a:pPr eaLnBrk="1" hangingPunct="1">
              <a:lnSpc>
                <a:spcPct val="80000"/>
              </a:lnSpc>
            </a:pPr>
            <a:endParaRPr lang="el-GR" sz="1800" smtClean="0">
              <a:solidFill>
                <a:srgbClr val="898989"/>
              </a:solidFill>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9698" name="Title 1"/>
          <p:cNvSpPr>
            <a:spLocks noGrp="1"/>
          </p:cNvSpPr>
          <p:nvPr>
            <p:ph type="ctrTitle"/>
          </p:nvPr>
        </p:nvSpPr>
        <p:spPr>
          <a:xfrm>
            <a:off x="685800" y="1143000"/>
            <a:ext cx="7772400" cy="928688"/>
          </a:xfrm>
        </p:spPr>
        <p:txBody>
          <a:bodyPr/>
          <a:lstStyle/>
          <a:p>
            <a:pPr eaLnBrk="1" hangingPunct="1"/>
            <a:r>
              <a:rPr lang="el-GR" sz="3200" u="sng" smtClean="0"/>
              <a:t>Αμοιβαία συνδρομή</a:t>
            </a:r>
            <a:br>
              <a:rPr lang="el-GR" sz="3200" u="sng" smtClean="0"/>
            </a:br>
            <a:endParaRPr lang="el-GR" sz="3200" u="sng" smtClean="0"/>
          </a:p>
        </p:txBody>
      </p:sp>
      <p:sp>
        <p:nvSpPr>
          <p:cNvPr id="3" name="Subtitle 2"/>
          <p:cNvSpPr>
            <a:spLocks noGrp="1"/>
          </p:cNvSpPr>
          <p:nvPr>
            <p:ph type="subTitle" idx="1"/>
          </p:nvPr>
        </p:nvSpPr>
        <p:spPr>
          <a:xfrm>
            <a:off x="0" y="1928813"/>
            <a:ext cx="9144000" cy="4929187"/>
          </a:xfrm>
        </p:spPr>
        <p:txBody>
          <a:bodyPr rtlCol="0">
            <a:normAutofit/>
          </a:bodyPr>
          <a:lstStyle/>
          <a:p>
            <a:pPr algn="l" eaLnBrk="1" fontAlgn="auto" hangingPunct="1">
              <a:spcAft>
                <a:spcPts val="0"/>
              </a:spcAft>
              <a:buFont typeface="Arial" pitchFamily="34" charset="0"/>
              <a:buNone/>
              <a:defRPr/>
            </a:pPr>
            <a:r>
              <a:rPr lang="el-GR" sz="2200" b="1" dirty="0" smtClean="0">
                <a:solidFill>
                  <a:schemeClr val="tx1"/>
                </a:solidFill>
              </a:rPr>
              <a:t>Άρθρο 55</a:t>
            </a:r>
            <a:br>
              <a:rPr lang="el-GR" sz="2200" b="1" dirty="0" smtClean="0">
                <a:solidFill>
                  <a:schemeClr val="tx1"/>
                </a:solidFill>
              </a:rPr>
            </a:br>
            <a:endParaRPr lang="el-GR" sz="2200" b="1" dirty="0" smtClean="0">
              <a:solidFill>
                <a:schemeClr val="tx1"/>
              </a:solidFill>
            </a:endParaRPr>
          </a:p>
          <a:p>
            <a:pPr algn="just" eaLnBrk="1" fontAlgn="auto" hangingPunct="1">
              <a:spcAft>
                <a:spcPts val="0"/>
              </a:spcAft>
              <a:buFont typeface="Arial" pitchFamily="34" charset="0"/>
              <a:buNone/>
              <a:defRPr/>
            </a:pPr>
            <a:r>
              <a:rPr lang="el-GR" sz="2000" dirty="0" smtClean="0">
                <a:solidFill>
                  <a:schemeClr val="tx1"/>
                </a:solidFill>
              </a:rPr>
              <a:t>1.	</a:t>
            </a:r>
            <a:r>
              <a:rPr lang="el-GR" sz="2000" b="1" dirty="0" smtClean="0">
                <a:solidFill>
                  <a:schemeClr val="tx1"/>
                </a:solidFill>
              </a:rPr>
              <a:t>Οι αρχές ελέγχου </a:t>
            </a:r>
            <a:r>
              <a:rPr lang="el-GR" sz="2000" dirty="0" smtClean="0">
                <a:solidFill>
                  <a:schemeClr val="tx1"/>
                </a:solidFill>
              </a:rPr>
              <a:t>παρέχουν η μια στην άλλη σχετικές πληροφορίες και </a:t>
            </a:r>
            <a:r>
              <a:rPr lang="el-GR" sz="2000" b="1" dirty="0" smtClean="0">
                <a:solidFill>
                  <a:schemeClr val="tx1"/>
                </a:solidFill>
              </a:rPr>
              <a:t>αμοιβαία συνδρομή για τη θέση σε ισχύ και την εφαρμογή </a:t>
            </a:r>
            <a:r>
              <a:rPr lang="el-GR" sz="2000" dirty="0" smtClean="0">
                <a:solidFill>
                  <a:schemeClr val="tx1"/>
                </a:solidFill>
              </a:rPr>
              <a:t>του παρόντος κανονισμού με συνεκτικό τρόπο, θεσπίζουν δε μέτρα για την αποτελεσματική συνεργασία τους. Η αμοιβαία συνδρομή καλύπτει, ειδικότερα, </a:t>
            </a:r>
            <a:r>
              <a:rPr lang="el-GR" sz="2000" b="1" dirty="0" smtClean="0">
                <a:solidFill>
                  <a:schemeClr val="tx1"/>
                </a:solidFill>
              </a:rPr>
              <a:t>αιτήματα παροχής πληροφοριών</a:t>
            </a:r>
            <a:r>
              <a:rPr lang="el-GR" sz="2000" dirty="0" smtClean="0">
                <a:solidFill>
                  <a:schemeClr val="tx1"/>
                </a:solidFill>
              </a:rPr>
              <a:t> και </a:t>
            </a:r>
            <a:r>
              <a:rPr lang="el-GR" sz="2000" b="1" dirty="0" smtClean="0">
                <a:solidFill>
                  <a:schemeClr val="tx1"/>
                </a:solidFill>
              </a:rPr>
              <a:t>μέτρα ελέγχου</a:t>
            </a:r>
            <a:r>
              <a:rPr lang="el-GR" sz="2000" dirty="0" smtClean="0">
                <a:solidFill>
                  <a:schemeClr val="tx1"/>
                </a:solidFill>
              </a:rPr>
              <a:t>, όπως αιτήματα περί προηγούμενης έγκρισης και προηγούμενης διαβούλευσης, ελέγχου και άμεσης ενημέρωσης για την κίνηση υποθέσεων και τις επακόλουθες εξελίξεις εάν πρόσωπα στα οποία αναφέρονται τα δεδομένα σε περισσότερα κράτη μέλη ενδέχεται να επηρεάζονται από πράξεις επεξεργασίας</a:t>
            </a:r>
            <a:r>
              <a:rPr lang="el-GR" sz="2000" dirty="0" smtClean="0"/>
              <a:t>.</a:t>
            </a:r>
          </a:p>
          <a:p>
            <a:pPr eaLnBrk="1" fontAlgn="auto" hangingPunct="1">
              <a:spcAft>
                <a:spcPts val="0"/>
              </a:spcAft>
              <a:buFont typeface="Arial" pitchFamily="34" charset="0"/>
              <a:buNone/>
              <a:defRPr/>
            </a:pPr>
            <a:endParaRPr lang="el-GR"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30722" name="Title 1"/>
          <p:cNvSpPr>
            <a:spLocks noGrp="1"/>
          </p:cNvSpPr>
          <p:nvPr>
            <p:ph type="ctrTitle"/>
          </p:nvPr>
        </p:nvSpPr>
        <p:spPr>
          <a:xfrm>
            <a:off x="685800" y="1143000"/>
            <a:ext cx="7772400" cy="928688"/>
          </a:xfrm>
        </p:spPr>
        <p:txBody>
          <a:bodyPr/>
          <a:lstStyle/>
          <a:p>
            <a:pPr eaLnBrk="1" hangingPunct="1"/>
            <a:r>
              <a:rPr lang="el-GR" sz="3200" u="sng" smtClean="0"/>
              <a:t>Κοινές πράξεις αρχών ελέγχου</a:t>
            </a:r>
            <a:br>
              <a:rPr lang="el-GR" sz="3200" u="sng" smtClean="0"/>
            </a:br>
            <a:endParaRPr lang="el-GR" sz="3200" u="sng" smtClean="0"/>
          </a:p>
        </p:txBody>
      </p:sp>
      <p:sp>
        <p:nvSpPr>
          <p:cNvPr id="3" name="Subtitle 2"/>
          <p:cNvSpPr>
            <a:spLocks noGrp="1"/>
          </p:cNvSpPr>
          <p:nvPr>
            <p:ph type="subTitle" idx="1"/>
          </p:nvPr>
        </p:nvSpPr>
        <p:spPr>
          <a:xfrm>
            <a:off x="0" y="1928813"/>
            <a:ext cx="9144000" cy="4929187"/>
          </a:xfrm>
        </p:spPr>
        <p:txBody>
          <a:bodyPr rtlCol="0">
            <a:normAutofit/>
          </a:bodyPr>
          <a:lstStyle/>
          <a:p>
            <a:pPr algn="l" eaLnBrk="1" fontAlgn="auto" hangingPunct="1">
              <a:spcAft>
                <a:spcPts val="0"/>
              </a:spcAft>
              <a:buFont typeface="Arial" pitchFamily="34" charset="0"/>
              <a:buNone/>
              <a:defRPr/>
            </a:pPr>
            <a:r>
              <a:rPr lang="el-GR" sz="2400" b="1" dirty="0" smtClean="0">
                <a:solidFill>
                  <a:schemeClr val="tx1"/>
                </a:solidFill>
              </a:rPr>
              <a:t>Άρθρο 56 </a:t>
            </a:r>
            <a:br>
              <a:rPr lang="el-GR" sz="2400" b="1" dirty="0" smtClean="0">
                <a:solidFill>
                  <a:schemeClr val="tx1"/>
                </a:solidFill>
              </a:rPr>
            </a:br>
            <a:endParaRPr lang="el-GR" sz="2400" b="1" dirty="0" smtClean="0">
              <a:solidFill>
                <a:schemeClr val="tx1"/>
              </a:solidFill>
            </a:endParaRPr>
          </a:p>
          <a:p>
            <a:pPr algn="just" eaLnBrk="1" fontAlgn="auto" hangingPunct="1">
              <a:spcAft>
                <a:spcPts val="0"/>
              </a:spcAft>
              <a:buFont typeface="Arial" pitchFamily="34" charset="0"/>
              <a:buNone/>
              <a:defRPr/>
            </a:pPr>
            <a:r>
              <a:rPr lang="el-GR" sz="2000" dirty="0" smtClean="0">
                <a:solidFill>
                  <a:schemeClr val="tx1"/>
                </a:solidFill>
              </a:rPr>
              <a:t>Για να εντείνουν τη συνεργασία και την αμοιβαία συνδρομή, οι αρχές ελέγχου </a:t>
            </a:r>
            <a:r>
              <a:rPr lang="el-GR" sz="2000" b="1" dirty="0" smtClean="0">
                <a:solidFill>
                  <a:schemeClr val="tx1"/>
                </a:solidFill>
              </a:rPr>
              <a:t>εκτελούν κοινά καθήκοντα έρευνας, κοινά μέτρα επιβολής και άλλες κοινές πράξεις </a:t>
            </a:r>
            <a:r>
              <a:rPr lang="el-GR" sz="2000" dirty="0" smtClean="0">
                <a:solidFill>
                  <a:schemeClr val="tx1"/>
                </a:solidFill>
              </a:rPr>
              <a:t>στις οποίες συμμετέχουν ορισμένα μέλη ή υπάλληλοι από αρχές ελέγχου άλλων κρατών μελών.</a:t>
            </a:r>
          </a:p>
          <a:p>
            <a:pPr eaLnBrk="1" fontAlgn="auto" hangingPunct="1">
              <a:spcAft>
                <a:spcPts val="0"/>
              </a:spcAft>
              <a:buFont typeface="Arial" pitchFamily="34" charset="0"/>
              <a:buNone/>
              <a:defRPr/>
            </a:pPr>
            <a:endParaRPr lang="el-GR"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31746" name="Title 1"/>
          <p:cNvSpPr>
            <a:spLocks noGrp="1"/>
          </p:cNvSpPr>
          <p:nvPr>
            <p:ph type="ctrTitle"/>
          </p:nvPr>
        </p:nvSpPr>
        <p:spPr>
          <a:xfrm>
            <a:off x="685800" y="1143000"/>
            <a:ext cx="7772400" cy="928688"/>
          </a:xfrm>
        </p:spPr>
        <p:txBody>
          <a:bodyPr/>
          <a:lstStyle/>
          <a:p>
            <a:pPr eaLnBrk="1" hangingPunct="1"/>
            <a:r>
              <a:rPr lang="el-GR" sz="2800" u="sng" smtClean="0"/>
              <a:t>Ευρωπαϊκό Συμβούλιο Προστασίας Δεδομένων</a:t>
            </a:r>
            <a:r>
              <a:rPr lang="el-GR" sz="3200" smtClean="0"/>
              <a:t/>
            </a:r>
            <a:br>
              <a:rPr lang="el-GR" sz="3200" smtClean="0"/>
            </a:br>
            <a:endParaRPr lang="el-GR" sz="3200" u="sng" smtClean="0"/>
          </a:p>
        </p:txBody>
      </p:sp>
      <p:sp>
        <p:nvSpPr>
          <p:cNvPr id="3" name="Subtitle 2"/>
          <p:cNvSpPr>
            <a:spLocks noGrp="1"/>
          </p:cNvSpPr>
          <p:nvPr>
            <p:ph type="subTitle" idx="1"/>
          </p:nvPr>
        </p:nvSpPr>
        <p:spPr>
          <a:xfrm>
            <a:off x="0" y="1714500"/>
            <a:ext cx="9144000" cy="5143500"/>
          </a:xfrm>
        </p:spPr>
        <p:txBody>
          <a:bodyPr>
            <a:normAutofit/>
          </a:bodyPr>
          <a:lstStyle/>
          <a:p>
            <a:pPr algn="l" eaLnBrk="1" hangingPunct="1">
              <a:lnSpc>
                <a:spcPct val="80000"/>
              </a:lnSpc>
            </a:pPr>
            <a:r>
              <a:rPr lang="el-GR" sz="2400" b="1" smtClean="0">
                <a:solidFill>
                  <a:schemeClr val="tx1"/>
                </a:solidFill>
              </a:rPr>
              <a:t>Άρθρο 64</a:t>
            </a:r>
            <a:r>
              <a:rPr lang="el-GR" sz="3000" b="1" smtClean="0">
                <a:solidFill>
                  <a:schemeClr val="tx1"/>
                </a:solidFill>
              </a:rPr>
              <a:t/>
            </a:r>
            <a:br>
              <a:rPr lang="el-GR" sz="3000" b="1" smtClean="0">
                <a:solidFill>
                  <a:schemeClr val="tx1"/>
                </a:solidFill>
              </a:rPr>
            </a:br>
            <a:endParaRPr lang="el-GR" sz="3000" b="1" i="1" smtClean="0">
              <a:solidFill>
                <a:schemeClr val="tx1"/>
              </a:solidFill>
            </a:endParaRPr>
          </a:p>
          <a:p>
            <a:pPr algn="just" eaLnBrk="1" hangingPunct="1">
              <a:lnSpc>
                <a:spcPct val="80000"/>
              </a:lnSpc>
            </a:pPr>
            <a:r>
              <a:rPr lang="el-GR" sz="2200" smtClean="0">
                <a:solidFill>
                  <a:schemeClr val="tx1"/>
                </a:solidFill>
              </a:rPr>
              <a:t>1.	Με τον παρόντα κανονισμό συστήνεται Ευρωπαϊκό Συμβούλιο Προστασίας Δεδομένων.</a:t>
            </a:r>
          </a:p>
          <a:p>
            <a:pPr algn="just" eaLnBrk="1" hangingPunct="1">
              <a:lnSpc>
                <a:spcPct val="80000"/>
              </a:lnSpc>
            </a:pPr>
            <a:r>
              <a:rPr lang="el-GR" sz="2200" smtClean="0">
                <a:solidFill>
                  <a:schemeClr val="tx1"/>
                </a:solidFill>
              </a:rPr>
              <a:t>2.	Το Ευρωπαϊκό Συμβούλιο Προστασίας Δεδομένων </a:t>
            </a:r>
            <a:r>
              <a:rPr lang="el-GR" sz="2200" u="sng" smtClean="0">
                <a:solidFill>
                  <a:schemeClr val="tx1"/>
                </a:solidFill>
              </a:rPr>
              <a:t>απαρτίζεται από τον προϊστάμενο μίας αρχής ελέγχου κάθε κράτους μέλους</a:t>
            </a:r>
            <a:r>
              <a:rPr lang="el-GR" sz="2200" smtClean="0">
                <a:solidFill>
                  <a:schemeClr val="tx1"/>
                </a:solidFill>
              </a:rPr>
              <a:t> και </a:t>
            </a:r>
            <a:r>
              <a:rPr lang="el-GR" sz="2200" u="sng" smtClean="0">
                <a:solidFill>
                  <a:schemeClr val="tx1"/>
                </a:solidFill>
              </a:rPr>
              <a:t>από τον Ευρωπαίο Επόπτη Προστασίας Δεδομένων.</a:t>
            </a:r>
          </a:p>
          <a:p>
            <a:pPr algn="just" eaLnBrk="1" hangingPunct="1">
              <a:lnSpc>
                <a:spcPct val="80000"/>
              </a:lnSpc>
            </a:pPr>
            <a:r>
              <a:rPr lang="el-GR" sz="2200" smtClean="0">
                <a:solidFill>
                  <a:schemeClr val="tx1"/>
                </a:solidFill>
              </a:rPr>
              <a:t>3.	Εάν σε ένα κράτος μέλος υπάρχουν περισσότερες αρχές ελέγχου επιφορτισμένες με την παρακολούθηση της εφαρμογής των διατάξεων βάσει του παρόντος κανονισμού, οι αρχές ελέγχου ορίζουν τον προϊστάμενο μίας εκ των εν λόγω αρχών ως κοινό εκπρόσωπο.</a:t>
            </a:r>
          </a:p>
          <a:p>
            <a:pPr algn="just" eaLnBrk="1" hangingPunct="1">
              <a:lnSpc>
                <a:spcPct val="80000"/>
              </a:lnSpc>
            </a:pPr>
            <a:r>
              <a:rPr lang="el-GR" sz="2200" smtClean="0">
                <a:solidFill>
                  <a:schemeClr val="tx1"/>
                </a:solidFill>
              </a:rPr>
              <a:t>4.	Η Επιτροπή δικαιούται να συμμετέχει στις δραστηριότητες και στις συνεδριάσεις του Ευρωπαϊκού Συμβουλίου Προστασίας Δεδομένων και ορίζει έναν εκπρόσωπο. Ο πρόεδρος του Ευρωπαϊκού Συμβουλίου Προστασίας Δεδομένων ενημερώνει, χωρίς καθυστέρηση, την Επιτροπή για όλες τις δραστηριότητες του Ευρωπαϊκού Συμβουλίου Προστασίας Δεδομένων.</a:t>
            </a:r>
          </a:p>
          <a:p>
            <a:pPr eaLnBrk="1" hangingPunct="1">
              <a:lnSpc>
                <a:spcPct val="80000"/>
              </a:lnSpc>
            </a:pPr>
            <a:endParaRPr lang="el-GR" sz="3000" smtClean="0">
              <a:solidFill>
                <a:srgbClr val="898989"/>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43000"/>
            <a:ext cx="7772400" cy="928688"/>
          </a:xfrm>
        </p:spPr>
        <p:txBody>
          <a:bodyPr rtlCol="0">
            <a:normAutofit fontScale="90000"/>
          </a:bodyPr>
          <a:lstStyle/>
          <a:p>
            <a:pPr eaLnBrk="1" fontAlgn="auto" hangingPunct="1">
              <a:spcAft>
                <a:spcPts val="0"/>
              </a:spcAft>
              <a:defRPr/>
            </a:pPr>
            <a:r>
              <a:rPr lang="el-GR" sz="4000" dirty="0" smtClean="0"/>
              <a:t/>
            </a:r>
            <a:br>
              <a:rPr lang="el-GR" sz="4000" dirty="0" smtClean="0"/>
            </a:br>
            <a:r>
              <a:rPr lang="el-GR" sz="3600" u="sng" dirty="0" smtClean="0"/>
              <a:t>Γεωγραφικό πεδίο εφαρμογής</a:t>
            </a:r>
            <a:r>
              <a:rPr lang="el-GR" sz="4000" dirty="0" smtClean="0"/>
              <a:t/>
            </a:r>
            <a:br>
              <a:rPr lang="el-GR" sz="4000" dirty="0" smtClean="0"/>
            </a:br>
            <a:endParaRPr lang="el-GR" sz="4000" dirty="0"/>
          </a:p>
        </p:txBody>
      </p:sp>
      <p:sp>
        <p:nvSpPr>
          <p:cNvPr id="3" name="Subtitle 2"/>
          <p:cNvSpPr>
            <a:spLocks noGrp="1"/>
          </p:cNvSpPr>
          <p:nvPr>
            <p:ph type="subTitle" idx="1"/>
          </p:nvPr>
        </p:nvSpPr>
        <p:spPr>
          <a:xfrm>
            <a:off x="142875" y="1928813"/>
            <a:ext cx="8858250" cy="4786312"/>
          </a:xfrm>
        </p:spPr>
        <p:txBody>
          <a:bodyPr rtlCol="0">
            <a:normAutofit/>
          </a:bodyPr>
          <a:lstStyle/>
          <a:p>
            <a:pPr algn="just" eaLnBrk="1" fontAlgn="auto" hangingPunct="1">
              <a:spcAft>
                <a:spcPts val="0"/>
              </a:spcAft>
              <a:buFont typeface="Arial" pitchFamily="34" charset="0"/>
              <a:buNone/>
              <a:defRPr/>
            </a:pPr>
            <a:r>
              <a:rPr lang="el-GR" sz="2000" b="1" dirty="0" smtClean="0">
                <a:solidFill>
                  <a:schemeClr val="tx1"/>
                </a:solidFill>
              </a:rPr>
              <a:t>Άρθρο 3 παρ.2 Κανονισμού</a:t>
            </a:r>
            <a:endParaRPr lang="el-GR" sz="2000" dirty="0" smtClean="0">
              <a:solidFill>
                <a:schemeClr val="tx1"/>
              </a:solidFill>
            </a:endParaRPr>
          </a:p>
          <a:p>
            <a:pPr algn="just" eaLnBrk="1" fontAlgn="auto" hangingPunct="1">
              <a:spcAft>
                <a:spcPts val="0"/>
              </a:spcAft>
              <a:buFont typeface="Arial" pitchFamily="34" charset="0"/>
              <a:buNone/>
              <a:defRPr/>
            </a:pPr>
            <a:r>
              <a:rPr lang="en-US" sz="2000" dirty="0" smtClean="0">
                <a:solidFill>
                  <a:schemeClr val="tx1"/>
                </a:solidFill>
              </a:rPr>
              <a:t>O </a:t>
            </a:r>
            <a:r>
              <a:rPr lang="el-GR" sz="2000" dirty="0" smtClean="0">
                <a:solidFill>
                  <a:schemeClr val="tx1"/>
                </a:solidFill>
              </a:rPr>
              <a:t>παρών κανονισμός εφαρμόζεται στην επεξεργασία δεδομένων προσωπικού χαρακτήρα προσώπων που διαμένουν στην Ένωση από υπεύθυνο επεξεργασίας </a:t>
            </a:r>
            <a:r>
              <a:rPr lang="el-GR" sz="2000" b="1" dirty="0" smtClean="0">
                <a:solidFill>
                  <a:schemeClr val="tx1"/>
                </a:solidFill>
              </a:rPr>
              <a:t>μη εγκατεστημένο στην Ένωση</a:t>
            </a:r>
            <a:r>
              <a:rPr lang="el-GR" sz="2000" dirty="0" smtClean="0">
                <a:solidFill>
                  <a:schemeClr val="tx1"/>
                </a:solidFill>
              </a:rPr>
              <a:t>, εάν οι δραστηριότητες επεξεργασίας σχετίζονται με:</a:t>
            </a:r>
          </a:p>
          <a:p>
            <a:pPr algn="just" eaLnBrk="1" fontAlgn="auto" hangingPunct="1">
              <a:spcAft>
                <a:spcPts val="0"/>
              </a:spcAft>
              <a:buFont typeface="Arial" pitchFamily="34" charset="0"/>
              <a:buNone/>
              <a:defRPr/>
            </a:pPr>
            <a:r>
              <a:rPr lang="el-GR" sz="2000" dirty="0" smtClean="0">
                <a:solidFill>
                  <a:schemeClr val="tx1"/>
                </a:solidFill>
              </a:rPr>
              <a:t>α) την </a:t>
            </a:r>
            <a:r>
              <a:rPr lang="el-GR" sz="2000" b="1" dirty="0" smtClean="0">
                <a:solidFill>
                  <a:schemeClr val="tx1"/>
                </a:solidFill>
              </a:rPr>
              <a:t>προσφορά αγαθών ή υπηρεσιών</a:t>
            </a:r>
            <a:r>
              <a:rPr lang="el-GR" sz="2000" dirty="0" smtClean="0">
                <a:solidFill>
                  <a:schemeClr val="tx1"/>
                </a:solidFill>
              </a:rPr>
              <a:t> στα εν λόγω πρόσωπα στα οποία αναφέρονται τα δεδομένα στην Ένωση ή</a:t>
            </a:r>
          </a:p>
          <a:p>
            <a:pPr algn="just" eaLnBrk="1" fontAlgn="auto" hangingPunct="1">
              <a:spcAft>
                <a:spcPts val="0"/>
              </a:spcAft>
              <a:buFont typeface="Arial" pitchFamily="34" charset="0"/>
              <a:buNone/>
              <a:defRPr/>
            </a:pPr>
            <a:r>
              <a:rPr lang="el-GR" sz="2000" dirty="0" smtClean="0">
                <a:solidFill>
                  <a:schemeClr val="tx1"/>
                </a:solidFill>
              </a:rPr>
              <a:t>β) την </a:t>
            </a:r>
            <a:r>
              <a:rPr lang="el-GR" sz="2000" b="1" dirty="0" smtClean="0">
                <a:solidFill>
                  <a:schemeClr val="tx1"/>
                </a:solidFill>
              </a:rPr>
              <a:t>παρακολούθησης της συμπεριφοράς τους</a:t>
            </a:r>
            <a:r>
              <a:rPr lang="el-GR" sz="2000" dirty="0" smtClean="0">
                <a:solidFill>
                  <a:schemeClr val="tx1"/>
                </a:solidFill>
              </a:rPr>
              <a:t>.</a:t>
            </a:r>
          </a:p>
          <a:p>
            <a:pPr algn="just" eaLnBrk="1" fontAlgn="auto" hangingPunct="1">
              <a:spcAft>
                <a:spcPts val="0"/>
              </a:spcAft>
              <a:buFont typeface="Arial" pitchFamily="34" charset="0"/>
              <a:buNone/>
              <a:defRPr/>
            </a:pPr>
            <a:endParaRPr lang="el-GR" sz="1900" dirty="0" smtClean="0">
              <a:solidFill>
                <a:schemeClr val="tx1"/>
              </a:solidFill>
            </a:endParaRPr>
          </a:p>
          <a:p>
            <a:pPr algn="just" eaLnBrk="1" fontAlgn="auto" hangingPunct="1">
              <a:spcAft>
                <a:spcPts val="0"/>
              </a:spcAft>
              <a:buFont typeface="Arial" pitchFamily="34" charset="0"/>
              <a:buNone/>
              <a:defRPr/>
            </a:pPr>
            <a:r>
              <a:rPr lang="el-GR" sz="1600" b="1" dirty="0" smtClean="0">
                <a:solidFill>
                  <a:schemeClr val="tx1"/>
                </a:solidFill>
              </a:rPr>
              <a:t>Άρθρο 4 παρ.1 στοιχ.γ’ Οδηγίας  </a:t>
            </a:r>
            <a:endParaRPr lang="el-GR" sz="1600" dirty="0" smtClean="0">
              <a:solidFill>
                <a:schemeClr val="tx1"/>
              </a:solidFill>
            </a:endParaRPr>
          </a:p>
          <a:p>
            <a:pPr algn="just" eaLnBrk="1" fontAlgn="auto" hangingPunct="1">
              <a:spcAft>
                <a:spcPts val="0"/>
              </a:spcAft>
              <a:buFont typeface="Arial" pitchFamily="34" charset="0"/>
              <a:buNone/>
              <a:defRPr/>
            </a:pPr>
            <a:r>
              <a:rPr lang="el-GR" sz="1600" dirty="0" smtClean="0">
                <a:solidFill>
                  <a:schemeClr val="tx1"/>
                </a:solidFill>
              </a:rPr>
              <a:t>γ) ο υπεύθυνος της επεξεργασίας δεν είναι εγκατεστημένος στο έδαφος της Κοινότητας και για τους σκοπούς της επεξεργασίας δεδομένων προσωπικού χαρακτήρα </a:t>
            </a:r>
            <a:r>
              <a:rPr lang="el-GR" sz="1600" u="sng" dirty="0" smtClean="0">
                <a:solidFill>
                  <a:schemeClr val="tx1"/>
                </a:solidFill>
              </a:rPr>
              <a:t>προσφεύγει σε μέσα, αυτοματοποιημένα ή όχι, ευρισκόμενα στο έδαφος του εν λόγω κράτους μέλους</a:t>
            </a:r>
            <a:r>
              <a:rPr lang="el-GR" sz="1600" dirty="0" smtClean="0">
                <a:solidFill>
                  <a:schemeClr val="tx1"/>
                </a:solidFill>
              </a:rPr>
              <a:t>, εκτός εάν τα μέσα αυτά χρησιμοποιούνται μόνο με σκοπό τη διέλευση από το έδαφος της Ευρωπαϊκής Κοινότητας</a:t>
            </a:r>
          </a:p>
          <a:p>
            <a:pPr eaLnBrk="1" fontAlgn="auto" hangingPunct="1">
              <a:spcAft>
                <a:spcPts val="0"/>
              </a:spcAft>
              <a:buFont typeface="Arial" pitchFamily="34" charset="0"/>
              <a:buNone/>
              <a:defRPr/>
            </a:pPr>
            <a:endParaRPr lang="el-GR"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32770" name="Title 1"/>
          <p:cNvSpPr>
            <a:spLocks noGrp="1"/>
          </p:cNvSpPr>
          <p:nvPr>
            <p:ph type="ctrTitle"/>
          </p:nvPr>
        </p:nvSpPr>
        <p:spPr/>
        <p:txBody>
          <a:bodyPr/>
          <a:lstStyle/>
          <a:p>
            <a:pPr eaLnBrk="1" hangingPunct="1"/>
            <a:r>
              <a:rPr lang="el-GR" smtClean="0"/>
              <a:t/>
            </a:r>
            <a:br>
              <a:rPr lang="el-GR" smtClean="0"/>
            </a:br>
            <a:endParaRPr lang="el-GR" smtClean="0"/>
          </a:p>
        </p:txBody>
      </p:sp>
      <p:sp>
        <p:nvSpPr>
          <p:cNvPr id="32771" name="Subtitle 2"/>
          <p:cNvSpPr>
            <a:spLocks noGrp="1"/>
          </p:cNvSpPr>
          <p:nvPr>
            <p:ph type="subTitle" idx="1"/>
          </p:nvPr>
        </p:nvSpPr>
        <p:spPr/>
        <p:txBody>
          <a:bodyPr/>
          <a:lstStyle/>
          <a:p>
            <a:pPr eaLnBrk="1" hangingPunct="1"/>
            <a:endParaRPr lang="el-GR" b="1" smtClean="0">
              <a:solidFill>
                <a:schemeClr val="tx1"/>
              </a:solidFill>
            </a:endParaRPr>
          </a:p>
          <a:p>
            <a:pPr eaLnBrk="1" hangingPunct="1"/>
            <a:endParaRPr lang="el-GR" b="1" smtClean="0">
              <a:solidFill>
                <a:schemeClr val="tx1"/>
              </a:solidFill>
            </a:endParaRPr>
          </a:p>
          <a:p>
            <a:pPr eaLnBrk="1" hangingPunct="1"/>
            <a:r>
              <a:rPr lang="el-GR" b="1" smtClean="0">
                <a:solidFill>
                  <a:schemeClr val="tx1"/>
                </a:solidFill>
              </a:rPr>
              <a:t>Δημήτρης Χρ. Αναστασόπουλος</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15362" name="Title 1"/>
          <p:cNvSpPr>
            <a:spLocks noGrp="1"/>
          </p:cNvSpPr>
          <p:nvPr>
            <p:ph type="ctrTitle"/>
          </p:nvPr>
        </p:nvSpPr>
        <p:spPr>
          <a:xfrm>
            <a:off x="0" y="1143000"/>
            <a:ext cx="9144000" cy="928688"/>
          </a:xfrm>
        </p:spPr>
        <p:txBody>
          <a:bodyPr/>
          <a:lstStyle/>
          <a:p>
            <a:pPr eaLnBrk="1" hangingPunct="1"/>
            <a:r>
              <a:rPr lang="el-GR" sz="2400" u="sng" dirty="0" smtClean="0"/>
              <a:t>Το παράδειγμα της </a:t>
            </a:r>
            <a:r>
              <a:rPr lang="en-US" sz="2400" u="sng" dirty="0" smtClean="0"/>
              <a:t>Google – </a:t>
            </a:r>
            <a:r>
              <a:rPr lang="el-GR" sz="2400" u="sng" dirty="0" smtClean="0"/>
              <a:t>Προδικαστική απόφαση</a:t>
            </a:r>
            <a:r>
              <a:rPr lang="el-GR" sz="2400" u="sng" dirty="0" smtClean="0">
                <a:latin typeface="Arial" charset="0"/>
              </a:rPr>
              <a:t> </a:t>
            </a:r>
            <a:r>
              <a:rPr lang="el-GR" sz="2400" u="sng" dirty="0" smtClean="0"/>
              <a:t>ΔΕΕ </a:t>
            </a:r>
            <a:r>
              <a:rPr lang="en-US" sz="2400" u="sng" dirty="0" smtClean="0"/>
              <a:t>C-131/12</a:t>
            </a:r>
            <a:endParaRPr lang="el-GR" sz="2400" u="sng" dirty="0" smtClean="0"/>
          </a:p>
        </p:txBody>
      </p:sp>
      <p:sp>
        <p:nvSpPr>
          <p:cNvPr id="15363" name="Subtitle 2"/>
          <p:cNvSpPr>
            <a:spLocks noGrp="1"/>
          </p:cNvSpPr>
          <p:nvPr>
            <p:ph type="subTitle" idx="1"/>
          </p:nvPr>
        </p:nvSpPr>
        <p:spPr>
          <a:xfrm>
            <a:off x="142875" y="1773238"/>
            <a:ext cx="8858250" cy="4941887"/>
          </a:xfrm>
        </p:spPr>
        <p:txBody>
          <a:bodyPr/>
          <a:lstStyle/>
          <a:p>
            <a:pPr algn="l" eaLnBrk="1" hangingPunct="1"/>
            <a:endParaRPr lang="el-GR" sz="2000" dirty="0" smtClean="0">
              <a:solidFill>
                <a:schemeClr val="tx1"/>
              </a:solidFill>
            </a:endParaRPr>
          </a:p>
          <a:p>
            <a:pPr algn="just" eaLnBrk="1" hangingPunct="1"/>
            <a:r>
              <a:rPr lang="el-GR" sz="2000" dirty="0" smtClean="0">
                <a:solidFill>
                  <a:schemeClr val="tx1"/>
                </a:solidFill>
              </a:rPr>
              <a:t>Ερωτήματα σχετικά με την εδαφική αρμοδιότητα της Οδηγίας 95/46/ΕΚ ως προς την </a:t>
            </a:r>
            <a:r>
              <a:rPr lang="en-US" sz="2000" dirty="0" smtClean="0">
                <a:solidFill>
                  <a:schemeClr val="tx1"/>
                </a:solidFill>
              </a:rPr>
              <a:t>Google </a:t>
            </a:r>
            <a:r>
              <a:rPr lang="el-GR" sz="2000" dirty="0" smtClean="0">
                <a:solidFill>
                  <a:schemeClr val="tx1"/>
                </a:solidFill>
              </a:rPr>
              <a:t>και την </a:t>
            </a:r>
            <a:r>
              <a:rPr lang="en-US" sz="2000" dirty="0" smtClean="0">
                <a:solidFill>
                  <a:schemeClr val="tx1"/>
                </a:solidFill>
              </a:rPr>
              <a:t>Google Spain</a:t>
            </a:r>
            <a:r>
              <a:rPr lang="el-GR" sz="2000" dirty="0" smtClean="0">
                <a:solidFill>
                  <a:schemeClr val="tx1"/>
                </a:solidFill>
              </a:rPr>
              <a:t>:</a:t>
            </a:r>
          </a:p>
          <a:p>
            <a:pPr algn="just" eaLnBrk="1" hangingPunct="1">
              <a:buFontTx/>
              <a:buChar char="-"/>
            </a:pPr>
            <a:r>
              <a:rPr lang="el-GR" sz="2000" dirty="0" smtClean="0">
                <a:solidFill>
                  <a:schemeClr val="tx1"/>
                </a:solidFill>
              </a:rPr>
              <a:t>Αποτελεί «</a:t>
            </a:r>
            <a:r>
              <a:rPr lang="el-GR" sz="2000" b="1" dirty="0" smtClean="0">
                <a:solidFill>
                  <a:schemeClr val="tx1"/>
                </a:solidFill>
              </a:rPr>
              <a:t>προσφυγή σε αυτοματοποιημένα ή όχι μέσα</a:t>
            </a:r>
            <a:r>
              <a:rPr lang="el-GR" sz="2000" dirty="0" smtClean="0">
                <a:solidFill>
                  <a:schemeClr val="tx1"/>
                </a:solidFill>
              </a:rPr>
              <a:t>», σύμφωνα με το άρθρο 4 παρ.1 στοιχ.γ’ της Οδηγίας,  ευρισκόμενα στο έδαφος της Ισπανίας, </a:t>
            </a:r>
            <a:r>
              <a:rPr lang="el-GR" sz="2000" u="sng" dirty="0" smtClean="0">
                <a:solidFill>
                  <a:schemeClr val="tx1"/>
                </a:solidFill>
              </a:rPr>
              <a:t>η χρησιμοποίηση προγραμμάτων ανίχνευσης (</a:t>
            </a:r>
            <a:r>
              <a:rPr lang="en-US" sz="2000" u="sng" dirty="0" smtClean="0">
                <a:solidFill>
                  <a:schemeClr val="tx1"/>
                </a:solidFill>
              </a:rPr>
              <a:t>web crawler </a:t>
            </a:r>
            <a:r>
              <a:rPr lang="el-GR" sz="2000" u="sng" dirty="0" smtClean="0">
                <a:solidFill>
                  <a:schemeClr val="tx1"/>
                </a:solidFill>
              </a:rPr>
              <a:t>ή </a:t>
            </a:r>
            <a:r>
              <a:rPr lang="en-US" sz="2000" u="sng" dirty="0" smtClean="0">
                <a:solidFill>
                  <a:schemeClr val="tx1"/>
                </a:solidFill>
              </a:rPr>
              <a:t>web robots)</a:t>
            </a:r>
            <a:r>
              <a:rPr lang="el-GR" sz="2000" u="sng" dirty="0" smtClean="0">
                <a:solidFill>
                  <a:schemeClr val="tx1"/>
                </a:solidFill>
              </a:rPr>
              <a:t> προκειμένου να εντοπίσει η </a:t>
            </a:r>
            <a:r>
              <a:rPr lang="en-US" sz="2000" u="sng" dirty="0" smtClean="0">
                <a:solidFill>
                  <a:schemeClr val="tx1"/>
                </a:solidFill>
              </a:rPr>
              <a:t>Google </a:t>
            </a:r>
            <a:r>
              <a:rPr lang="el-GR" sz="2000" u="sng" dirty="0" smtClean="0">
                <a:solidFill>
                  <a:schemeClr val="tx1"/>
                </a:solidFill>
              </a:rPr>
              <a:t>και να ευρετηριάσει τις ιστοσελίδες που περιέχονται σε ιστοσελίδες που αναρτώνται από εξυπηρετητές στο κράτος αυτό</a:t>
            </a:r>
            <a:r>
              <a:rPr lang="el-GR" sz="2000" dirty="0" smtClean="0">
                <a:solidFill>
                  <a:schemeClr val="tx1"/>
                </a:solidFill>
              </a:rPr>
              <a:t>;</a:t>
            </a:r>
          </a:p>
          <a:p>
            <a:pPr algn="just" eaLnBrk="1" hangingPunct="1">
              <a:buFontTx/>
              <a:buNone/>
            </a:pPr>
            <a:endParaRPr lang="el-GR" sz="2000" dirty="0" smtClean="0">
              <a:solidFill>
                <a:schemeClr val="tx1"/>
              </a:solidFill>
            </a:endParaRPr>
          </a:p>
          <a:p>
            <a:pPr algn="just" eaLnBrk="1" hangingPunct="1">
              <a:buFontTx/>
              <a:buChar char="-"/>
            </a:pPr>
            <a:r>
              <a:rPr lang="el-GR" sz="2000" dirty="0" smtClean="0">
                <a:solidFill>
                  <a:schemeClr val="tx1"/>
                </a:solidFill>
              </a:rPr>
              <a:t> Συνιστά «</a:t>
            </a:r>
            <a:r>
              <a:rPr lang="el-GR" sz="2000" b="1" dirty="0" smtClean="0">
                <a:solidFill>
                  <a:schemeClr val="tx1"/>
                </a:solidFill>
              </a:rPr>
              <a:t>εγκατάσταση</a:t>
            </a:r>
            <a:r>
              <a:rPr lang="el-GR" sz="2000" dirty="0" smtClean="0">
                <a:solidFill>
                  <a:schemeClr val="tx1"/>
                </a:solidFill>
              </a:rPr>
              <a:t>» η ίδρυση από την </a:t>
            </a:r>
            <a:r>
              <a:rPr lang="en-US" sz="2000" dirty="0" smtClean="0">
                <a:solidFill>
                  <a:schemeClr val="tx1"/>
                </a:solidFill>
              </a:rPr>
              <a:t>Google </a:t>
            </a:r>
            <a:r>
              <a:rPr lang="el-GR" sz="2000" dirty="0" smtClean="0">
                <a:solidFill>
                  <a:schemeClr val="tx1"/>
                </a:solidFill>
              </a:rPr>
              <a:t>της </a:t>
            </a:r>
            <a:r>
              <a:rPr lang="en-US" sz="2000" dirty="0" smtClean="0">
                <a:solidFill>
                  <a:schemeClr val="tx1"/>
                </a:solidFill>
              </a:rPr>
              <a:t>Google Spain </a:t>
            </a:r>
            <a:r>
              <a:rPr lang="el-GR" sz="2000" dirty="0" smtClean="0">
                <a:solidFill>
                  <a:schemeClr val="tx1"/>
                </a:solidFill>
              </a:rPr>
              <a:t>που σκοπό της είχε την </a:t>
            </a:r>
            <a:r>
              <a:rPr lang="el-GR" sz="2000" u="sng" dirty="0" smtClean="0">
                <a:solidFill>
                  <a:schemeClr val="tx1"/>
                </a:solidFill>
              </a:rPr>
              <a:t>προώθηση και πώληση του διαφημιστικού χώρου</a:t>
            </a:r>
            <a:r>
              <a:rPr lang="el-GR" sz="2000" dirty="0" smtClean="0">
                <a:solidFill>
                  <a:schemeClr val="tx1"/>
                </a:solidFill>
              </a:rPr>
              <a:t> της μηχανής αναζήτησης, η οποία κατευθύνει τη δραστηριότητα της στους κατοίκους της Ισπανίας;</a:t>
            </a:r>
          </a:p>
          <a:p>
            <a:pPr algn="l" eaLnBrk="1" hangingPunct="1">
              <a:buFontTx/>
              <a:buChar char="-"/>
            </a:pPr>
            <a:endParaRPr lang="el-GR" sz="2000" dirty="0" smtClean="0">
              <a:solidFill>
                <a:schemeClr val="tx1"/>
              </a:solidFill>
            </a:endParaRPr>
          </a:p>
          <a:p>
            <a:pPr algn="l" eaLnBrk="1" hangingPunct="1">
              <a:buFontTx/>
              <a:buNone/>
            </a:pPr>
            <a:endParaRPr lang="el-GR" sz="2000" dirty="0" smtClean="0">
              <a:solidFill>
                <a:schemeClr val="tx1"/>
              </a:solidFil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16386" name="Title 1"/>
          <p:cNvSpPr>
            <a:spLocks noGrp="1"/>
          </p:cNvSpPr>
          <p:nvPr>
            <p:ph type="ctrTitle"/>
          </p:nvPr>
        </p:nvSpPr>
        <p:spPr>
          <a:xfrm>
            <a:off x="685800" y="1143000"/>
            <a:ext cx="7772400" cy="928688"/>
          </a:xfrm>
        </p:spPr>
        <p:txBody>
          <a:bodyPr/>
          <a:lstStyle/>
          <a:p>
            <a:pPr eaLnBrk="1" hangingPunct="1"/>
            <a:r>
              <a:rPr lang="el-GR" sz="3200" u="sng" smtClean="0"/>
              <a:t>Ορισμοί</a:t>
            </a:r>
            <a:endParaRPr lang="el-GR" sz="3200" b="1" u="sng" smtClean="0"/>
          </a:p>
        </p:txBody>
      </p:sp>
      <p:sp>
        <p:nvSpPr>
          <p:cNvPr id="3" name="Subtitle 2"/>
          <p:cNvSpPr>
            <a:spLocks noGrp="1"/>
          </p:cNvSpPr>
          <p:nvPr>
            <p:ph type="subTitle" idx="1"/>
          </p:nvPr>
        </p:nvSpPr>
        <p:spPr>
          <a:xfrm>
            <a:off x="142875" y="1928813"/>
            <a:ext cx="8858250" cy="4786312"/>
          </a:xfrm>
        </p:spPr>
        <p:txBody>
          <a:bodyPr rtlCol="0">
            <a:normAutofit/>
          </a:bodyPr>
          <a:lstStyle/>
          <a:p>
            <a:pPr algn="just" eaLnBrk="1" fontAlgn="auto" hangingPunct="1">
              <a:spcAft>
                <a:spcPts val="0"/>
              </a:spcAft>
              <a:buFont typeface="Arial" pitchFamily="34" charset="0"/>
              <a:buNone/>
              <a:defRPr/>
            </a:pPr>
            <a:endParaRPr lang="el-GR" sz="2400" b="1" dirty="0" smtClean="0">
              <a:solidFill>
                <a:schemeClr val="tx1"/>
              </a:solidFill>
            </a:endParaRPr>
          </a:p>
          <a:p>
            <a:pPr algn="just" eaLnBrk="1" fontAlgn="auto" hangingPunct="1">
              <a:spcAft>
                <a:spcPts val="0"/>
              </a:spcAft>
              <a:buFont typeface="Arial" pitchFamily="34" charset="0"/>
              <a:buNone/>
              <a:defRPr/>
            </a:pPr>
            <a:r>
              <a:rPr lang="el-GR" sz="2400" b="1" dirty="0" smtClean="0">
                <a:solidFill>
                  <a:schemeClr val="tx1"/>
                </a:solidFill>
              </a:rPr>
              <a:t>Άρθρο 4</a:t>
            </a:r>
            <a:endParaRPr lang="el-GR" sz="2400" dirty="0" smtClean="0">
              <a:solidFill>
                <a:schemeClr val="tx1"/>
              </a:solidFill>
            </a:endParaRPr>
          </a:p>
          <a:p>
            <a:pPr algn="just" eaLnBrk="1" fontAlgn="auto" hangingPunct="1">
              <a:spcAft>
                <a:spcPts val="0"/>
              </a:spcAft>
              <a:buFont typeface="Arial" pitchFamily="34" charset="0"/>
              <a:buNone/>
              <a:defRPr/>
            </a:pPr>
            <a:r>
              <a:rPr lang="el-GR" sz="2000" dirty="0" smtClean="0">
                <a:solidFill>
                  <a:schemeClr val="tx1"/>
                </a:solidFill>
              </a:rPr>
              <a:t>Ορίζονται </a:t>
            </a:r>
            <a:r>
              <a:rPr lang="el-GR" sz="2000" b="1" dirty="0" smtClean="0">
                <a:solidFill>
                  <a:schemeClr val="tx1"/>
                </a:solidFill>
              </a:rPr>
              <a:t>19 έννοιες</a:t>
            </a:r>
            <a:r>
              <a:rPr lang="el-GR" sz="2000" dirty="0" smtClean="0">
                <a:solidFill>
                  <a:schemeClr val="tx1"/>
                </a:solidFill>
              </a:rPr>
              <a:t>, σε αντίθεση με το άρθρο 2 της Οδηγίας, όπου ορίζονταν μόλις 8. </a:t>
            </a:r>
          </a:p>
          <a:p>
            <a:pPr algn="just" eaLnBrk="1" fontAlgn="auto" hangingPunct="1">
              <a:spcAft>
                <a:spcPts val="0"/>
              </a:spcAft>
              <a:buFont typeface="Arial" pitchFamily="34" charset="0"/>
              <a:buNone/>
              <a:defRPr/>
            </a:pPr>
            <a:r>
              <a:rPr lang="el-GR" sz="2000" u="sng" dirty="0" smtClean="0">
                <a:solidFill>
                  <a:schemeClr val="tx1"/>
                </a:solidFill>
              </a:rPr>
              <a:t>Έννοιες που προσδιορίζονται</a:t>
            </a:r>
            <a:r>
              <a:rPr lang="el-GR" sz="2000" dirty="0" smtClean="0">
                <a:solidFill>
                  <a:schemeClr val="tx1"/>
                </a:solidFill>
              </a:rPr>
              <a:t>: «πρόσωπο στο οποίο αναφέρονται τα δεδομένα» - «δεδομένα προσωπικού χαρακτήρα» - «επεξεργασία» - «</a:t>
            </a:r>
            <a:r>
              <a:rPr lang="el-GR" sz="2000" b="1" dirty="0" smtClean="0">
                <a:solidFill>
                  <a:schemeClr val="tx1"/>
                </a:solidFill>
              </a:rPr>
              <a:t>σύστημα αρχειοθέτησης</a:t>
            </a:r>
            <a:r>
              <a:rPr lang="el-GR" sz="2000" dirty="0" smtClean="0">
                <a:solidFill>
                  <a:schemeClr val="tx1"/>
                </a:solidFill>
              </a:rPr>
              <a:t>» - «υπεύθυνος επεξεργασίας» - «εκτελών την επεξεργασία» - «αποδέκτης» - «</a:t>
            </a:r>
            <a:r>
              <a:rPr lang="el-GR" sz="2000" b="1" dirty="0" smtClean="0">
                <a:solidFill>
                  <a:schemeClr val="tx1"/>
                </a:solidFill>
              </a:rPr>
              <a:t>συγκατάθεση</a:t>
            </a:r>
            <a:r>
              <a:rPr lang="el-GR" sz="2000" dirty="0" smtClean="0">
                <a:solidFill>
                  <a:schemeClr val="tx1"/>
                </a:solidFill>
              </a:rPr>
              <a:t> του προσώπου στο οποίο αναφέρονται τα δεδομένα» - «παραβίαση προσωπικών δεδομένων» -  «</a:t>
            </a:r>
            <a:r>
              <a:rPr lang="el-GR" sz="2000" b="1" dirty="0" smtClean="0">
                <a:solidFill>
                  <a:schemeClr val="tx1"/>
                </a:solidFill>
              </a:rPr>
              <a:t>γενετικά</a:t>
            </a:r>
            <a:r>
              <a:rPr lang="el-GR" sz="2000" dirty="0" smtClean="0">
                <a:solidFill>
                  <a:schemeClr val="tx1"/>
                </a:solidFill>
              </a:rPr>
              <a:t> δεδομένα» - «</a:t>
            </a:r>
            <a:r>
              <a:rPr lang="el-GR" sz="2000" b="1" dirty="0" smtClean="0">
                <a:solidFill>
                  <a:schemeClr val="tx1"/>
                </a:solidFill>
              </a:rPr>
              <a:t>βιομετρικά</a:t>
            </a:r>
            <a:r>
              <a:rPr lang="el-GR" sz="2000" dirty="0" smtClean="0">
                <a:solidFill>
                  <a:schemeClr val="tx1"/>
                </a:solidFill>
              </a:rPr>
              <a:t> δεδομένα» - «δεδομένα που αφορούν την </a:t>
            </a:r>
            <a:r>
              <a:rPr lang="el-GR" sz="2000" b="1" dirty="0" smtClean="0">
                <a:solidFill>
                  <a:schemeClr val="tx1"/>
                </a:solidFill>
              </a:rPr>
              <a:t>υγεία</a:t>
            </a:r>
            <a:r>
              <a:rPr lang="el-GR" sz="2000" dirty="0" smtClean="0">
                <a:solidFill>
                  <a:schemeClr val="tx1"/>
                </a:solidFill>
              </a:rPr>
              <a:t>» - «κύρια εγκατάσταση» - «εκπρόσωπος» - «επιχείρηση» - «όμιλος επιχειρήσεων» - «δεσμευτικοί εταιρικοί κανόνες» - «</a:t>
            </a:r>
            <a:r>
              <a:rPr lang="el-GR" sz="2000" b="1" dirty="0" smtClean="0">
                <a:solidFill>
                  <a:schemeClr val="tx1"/>
                </a:solidFill>
              </a:rPr>
              <a:t>παιδί</a:t>
            </a:r>
            <a:r>
              <a:rPr lang="el-GR" sz="2000" dirty="0" smtClean="0">
                <a:solidFill>
                  <a:schemeClr val="tx1"/>
                </a:solidFill>
              </a:rPr>
              <a:t>» - «αρχή ελέγχου».</a:t>
            </a:r>
          </a:p>
          <a:p>
            <a:pPr eaLnBrk="1" fontAlgn="auto" hangingPunct="1">
              <a:spcAft>
                <a:spcPts val="0"/>
              </a:spcAft>
              <a:buFont typeface="Arial" pitchFamily="34" charset="0"/>
              <a:buNone/>
              <a:defRPr/>
            </a:pPr>
            <a:endParaRPr lang="el-GR"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17410" name="Title 1"/>
          <p:cNvSpPr>
            <a:spLocks noGrp="1"/>
          </p:cNvSpPr>
          <p:nvPr>
            <p:ph type="ctrTitle"/>
          </p:nvPr>
        </p:nvSpPr>
        <p:spPr>
          <a:xfrm>
            <a:off x="685800" y="1143000"/>
            <a:ext cx="7772400" cy="928688"/>
          </a:xfrm>
        </p:spPr>
        <p:txBody>
          <a:bodyPr/>
          <a:lstStyle/>
          <a:p>
            <a:pPr eaLnBrk="1" hangingPunct="1"/>
            <a:r>
              <a:rPr lang="el-GR" sz="2800" smtClean="0"/>
              <a:t/>
            </a:r>
            <a:br>
              <a:rPr lang="el-GR" sz="2800" smtClean="0"/>
            </a:br>
            <a:r>
              <a:rPr lang="el-GR" sz="2800" u="sng" smtClean="0"/>
              <a:t>Αρχές σχετικά με την επεξεργασία δεδομένων προσωπικού χαρακτήρα</a:t>
            </a:r>
            <a:r>
              <a:rPr lang="el-GR" sz="2800" smtClean="0"/>
              <a:t/>
            </a:r>
            <a:br>
              <a:rPr lang="el-GR" sz="2800" smtClean="0"/>
            </a:br>
            <a:endParaRPr lang="el-GR" sz="2800" b="1" smtClean="0"/>
          </a:p>
        </p:txBody>
      </p:sp>
      <p:sp>
        <p:nvSpPr>
          <p:cNvPr id="3" name="Subtitle 2"/>
          <p:cNvSpPr>
            <a:spLocks noGrp="1"/>
          </p:cNvSpPr>
          <p:nvPr>
            <p:ph type="subTitle" idx="1"/>
          </p:nvPr>
        </p:nvSpPr>
        <p:spPr>
          <a:xfrm>
            <a:off x="142875" y="1928813"/>
            <a:ext cx="8858250" cy="4786312"/>
          </a:xfrm>
        </p:spPr>
        <p:txBody>
          <a:bodyPr>
            <a:normAutofit/>
          </a:bodyPr>
          <a:lstStyle/>
          <a:p>
            <a:pPr algn="just" eaLnBrk="1" hangingPunct="1"/>
            <a:endParaRPr lang="el-GR" sz="2400" b="1" smtClean="0">
              <a:solidFill>
                <a:schemeClr val="tx1"/>
              </a:solidFill>
            </a:endParaRPr>
          </a:p>
          <a:p>
            <a:pPr algn="just" eaLnBrk="1" hangingPunct="1"/>
            <a:r>
              <a:rPr lang="el-GR" sz="2400" b="1" smtClean="0">
                <a:solidFill>
                  <a:schemeClr val="tx1"/>
                </a:solidFill>
              </a:rPr>
              <a:t>Άρθρο 5 </a:t>
            </a:r>
            <a:endParaRPr lang="el-GR" sz="2400" smtClean="0">
              <a:solidFill>
                <a:schemeClr val="tx1"/>
              </a:solidFill>
            </a:endParaRPr>
          </a:p>
          <a:p>
            <a:pPr algn="just" eaLnBrk="1" hangingPunct="1"/>
            <a:r>
              <a:rPr lang="el-GR" smtClean="0">
                <a:solidFill>
                  <a:schemeClr val="tx1"/>
                </a:solidFill>
              </a:rPr>
              <a:t> </a:t>
            </a:r>
            <a:r>
              <a:rPr lang="el-GR" sz="2400" smtClean="0">
                <a:solidFill>
                  <a:schemeClr val="tx1"/>
                </a:solidFill>
              </a:rPr>
              <a:t>Σε σχέση με το άρθρο 6 της Οδηγίας προστίθεται το στοιχ.Στ’, σύμφωνα με το οποίο τα δεδομένα προσωπικού χαρακτήρα </a:t>
            </a:r>
            <a:r>
              <a:rPr lang="el-GR" sz="2400" i="1" smtClean="0">
                <a:solidFill>
                  <a:schemeClr val="tx1"/>
                </a:solidFill>
              </a:rPr>
              <a:t>«υποβάλλονται σε επεξεργασία υπό την ευθύνη και την </a:t>
            </a:r>
            <a:r>
              <a:rPr lang="el-GR" sz="2400" b="1" i="1" smtClean="0">
                <a:solidFill>
                  <a:schemeClr val="tx1"/>
                </a:solidFill>
              </a:rPr>
              <a:t>υποχρέωση αποζημίωσης του υπευθύνου επεξεργασίας</a:t>
            </a:r>
            <a:r>
              <a:rPr lang="el-GR" sz="2400" i="1" smtClean="0">
                <a:solidFill>
                  <a:schemeClr val="tx1"/>
                </a:solidFill>
              </a:rPr>
              <a:t>, ο οποίος διασφαλίζει και αποδεικνύει για κάθε πράξη επεξεργασίας τη συμμόρφωση προς τις διατάξεις του παρόντος κανονισμού»</a:t>
            </a:r>
            <a:r>
              <a:rPr lang="el-GR" sz="2400" smtClean="0">
                <a:solidFill>
                  <a:schemeClr val="tx1"/>
                </a:solidFill>
              </a:rPr>
              <a:t>. </a:t>
            </a:r>
          </a:p>
          <a:p>
            <a:pPr eaLnBrk="1" hangingPunct="1"/>
            <a:endParaRPr lang="el-GR" smtClean="0">
              <a:solidFill>
                <a:srgbClr val="898989"/>
              </a:solidFill>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18434" name="Title 1"/>
          <p:cNvSpPr>
            <a:spLocks noGrp="1"/>
          </p:cNvSpPr>
          <p:nvPr>
            <p:ph type="ctrTitle"/>
          </p:nvPr>
        </p:nvSpPr>
        <p:spPr>
          <a:xfrm>
            <a:off x="685800" y="1143000"/>
            <a:ext cx="7772400" cy="928688"/>
          </a:xfrm>
        </p:spPr>
        <p:txBody>
          <a:bodyPr/>
          <a:lstStyle/>
          <a:p>
            <a:pPr eaLnBrk="1" hangingPunct="1"/>
            <a:r>
              <a:rPr lang="el-GR" sz="3200" u="sng" smtClean="0"/>
              <a:t/>
            </a:r>
            <a:br>
              <a:rPr lang="el-GR" sz="3200" u="sng" smtClean="0"/>
            </a:br>
            <a:r>
              <a:rPr lang="el-GR" sz="3200" u="sng" smtClean="0"/>
              <a:t>Προϋποθέσεις συγκατάθεσης</a:t>
            </a:r>
            <a:br>
              <a:rPr lang="el-GR" sz="3200" u="sng" smtClean="0"/>
            </a:br>
            <a:endParaRPr lang="el-GR" sz="3200" u="sng" smtClean="0"/>
          </a:p>
        </p:txBody>
      </p:sp>
      <p:sp>
        <p:nvSpPr>
          <p:cNvPr id="3" name="Subtitle 2"/>
          <p:cNvSpPr>
            <a:spLocks noGrp="1"/>
          </p:cNvSpPr>
          <p:nvPr>
            <p:ph type="subTitle" idx="1"/>
          </p:nvPr>
        </p:nvSpPr>
        <p:spPr>
          <a:xfrm>
            <a:off x="142875" y="1928813"/>
            <a:ext cx="8858250" cy="4786312"/>
          </a:xfrm>
        </p:spPr>
        <p:txBody>
          <a:bodyPr rtlCol="0">
            <a:normAutofit fontScale="62500" lnSpcReduction="20000"/>
          </a:bodyPr>
          <a:lstStyle/>
          <a:p>
            <a:pPr algn="l" eaLnBrk="1" fontAlgn="auto" hangingPunct="1">
              <a:spcAft>
                <a:spcPts val="0"/>
              </a:spcAft>
              <a:buFont typeface="Arial" pitchFamily="34" charset="0"/>
              <a:buNone/>
              <a:defRPr/>
            </a:pPr>
            <a:r>
              <a:rPr lang="el-GR" b="1" dirty="0" smtClean="0">
                <a:solidFill>
                  <a:schemeClr val="tx1"/>
                </a:solidFill>
              </a:rPr>
              <a:t>Άρθρο 7 </a:t>
            </a:r>
            <a:br>
              <a:rPr lang="el-GR" b="1" dirty="0" smtClean="0">
                <a:solidFill>
                  <a:schemeClr val="tx1"/>
                </a:solidFill>
              </a:rPr>
            </a:br>
            <a:endParaRPr lang="el-GR" b="1" i="1" dirty="0" smtClean="0">
              <a:solidFill>
                <a:schemeClr val="tx1"/>
              </a:solidFill>
            </a:endParaRPr>
          </a:p>
          <a:p>
            <a:pPr algn="just" eaLnBrk="1" fontAlgn="auto" hangingPunct="1">
              <a:spcAft>
                <a:spcPts val="0"/>
              </a:spcAft>
              <a:buFont typeface="Arial" pitchFamily="34" charset="0"/>
              <a:buNone/>
              <a:defRPr/>
            </a:pPr>
            <a:r>
              <a:rPr lang="el-GR" dirty="0" smtClean="0">
                <a:solidFill>
                  <a:schemeClr val="tx1"/>
                </a:solidFill>
              </a:rPr>
              <a:t>1.	</a:t>
            </a:r>
            <a:r>
              <a:rPr lang="el-GR" b="1" dirty="0" smtClean="0">
                <a:solidFill>
                  <a:schemeClr val="tx1"/>
                </a:solidFill>
              </a:rPr>
              <a:t>Ο υπεύθυνος επεξεργασίας φέρει το βάρος της απόδειξης όσον αφορά την παροχή της συγκατάθεσης του προσώπου</a:t>
            </a:r>
            <a:r>
              <a:rPr lang="el-GR" dirty="0" smtClean="0">
                <a:solidFill>
                  <a:schemeClr val="tx1"/>
                </a:solidFill>
              </a:rPr>
              <a:t> στο οποίο αναφέρονται τα δεδομένα στην επεξεργασία των δεδομένων προσωπικού χαρακτήρα που το αφορούν για συγκεκριμένους σκοπούς.</a:t>
            </a:r>
          </a:p>
          <a:p>
            <a:pPr algn="just" eaLnBrk="1" fontAlgn="auto" hangingPunct="1">
              <a:spcAft>
                <a:spcPts val="0"/>
              </a:spcAft>
              <a:buFont typeface="Arial" pitchFamily="34" charset="0"/>
              <a:buNone/>
              <a:defRPr/>
            </a:pPr>
            <a:r>
              <a:rPr lang="el-GR" dirty="0" smtClean="0">
                <a:solidFill>
                  <a:schemeClr val="tx1"/>
                </a:solidFill>
              </a:rPr>
              <a:t>2.	</a:t>
            </a:r>
            <a:r>
              <a:rPr lang="el-GR" b="1" dirty="0" smtClean="0">
                <a:solidFill>
                  <a:schemeClr val="tx1"/>
                </a:solidFill>
              </a:rPr>
              <a:t>Εάν</a:t>
            </a:r>
            <a:r>
              <a:rPr lang="el-GR" dirty="0" smtClean="0">
                <a:solidFill>
                  <a:schemeClr val="tx1"/>
                </a:solidFill>
              </a:rPr>
              <a:t> η συγκατάθεση του προσώπου στο οποίο αναφέρονται τα δεδομένα παρέχεται στο πλαίσιο </a:t>
            </a:r>
            <a:r>
              <a:rPr lang="el-GR" b="1" dirty="0" smtClean="0">
                <a:solidFill>
                  <a:schemeClr val="tx1"/>
                </a:solidFill>
              </a:rPr>
              <a:t>έγγραφης δήλωσης </a:t>
            </a:r>
            <a:r>
              <a:rPr lang="el-GR" dirty="0" smtClean="0">
                <a:solidFill>
                  <a:schemeClr val="tx1"/>
                </a:solidFill>
              </a:rPr>
              <a:t>η οποία αφορά και άλλο θέμα, η απαίτηση παροχής συγκατάθεσης πρέπει να είναι </a:t>
            </a:r>
            <a:r>
              <a:rPr lang="el-GR" b="1" dirty="0" smtClean="0">
                <a:solidFill>
                  <a:schemeClr val="tx1"/>
                </a:solidFill>
              </a:rPr>
              <a:t>διακριτή</a:t>
            </a:r>
            <a:r>
              <a:rPr lang="el-GR" dirty="0" smtClean="0">
                <a:solidFill>
                  <a:schemeClr val="tx1"/>
                </a:solidFill>
              </a:rPr>
              <a:t> σε σχέση με το εν λόγω άλλο θέμα.</a:t>
            </a:r>
          </a:p>
          <a:p>
            <a:pPr algn="just" eaLnBrk="1" fontAlgn="auto" hangingPunct="1">
              <a:spcAft>
                <a:spcPts val="0"/>
              </a:spcAft>
              <a:buFont typeface="Arial" pitchFamily="34" charset="0"/>
              <a:buNone/>
              <a:defRPr/>
            </a:pPr>
            <a:r>
              <a:rPr lang="el-GR" dirty="0" smtClean="0">
                <a:solidFill>
                  <a:schemeClr val="tx1"/>
                </a:solidFill>
              </a:rPr>
              <a:t>3.	Το πρόσωπο στο οποίο αναφέρονται τα δεδομένα </a:t>
            </a:r>
            <a:r>
              <a:rPr lang="el-GR" b="1" dirty="0" smtClean="0">
                <a:solidFill>
                  <a:schemeClr val="tx1"/>
                </a:solidFill>
              </a:rPr>
              <a:t>δικαιούται να αποσύρει τη συγκατάθεσή του ανά πάσα στιγμή</a:t>
            </a:r>
            <a:r>
              <a:rPr lang="el-GR" dirty="0" smtClean="0">
                <a:solidFill>
                  <a:schemeClr val="tx1"/>
                </a:solidFill>
              </a:rPr>
              <a:t>. Η απόσυρση της συγκατάθεσης δεν θίγει τη νομιμότητα της επεξεργασίας που βασίσθηκε στη συγκατάθεση προ της απόσυρσής της.</a:t>
            </a:r>
          </a:p>
          <a:p>
            <a:pPr algn="just" eaLnBrk="1" fontAlgn="auto" hangingPunct="1">
              <a:spcAft>
                <a:spcPts val="0"/>
              </a:spcAft>
              <a:buFont typeface="Arial" pitchFamily="34" charset="0"/>
              <a:buNone/>
              <a:defRPr/>
            </a:pPr>
            <a:r>
              <a:rPr lang="el-GR" dirty="0" smtClean="0">
                <a:solidFill>
                  <a:schemeClr val="tx1"/>
                </a:solidFill>
              </a:rPr>
              <a:t>4.	Η συγκατάθεση </a:t>
            </a:r>
            <a:r>
              <a:rPr lang="el-GR" b="1" dirty="0" smtClean="0">
                <a:solidFill>
                  <a:schemeClr val="tx1"/>
                </a:solidFill>
              </a:rPr>
              <a:t>δεν παρέχει νομική βάση για την επεξεργασία</a:t>
            </a:r>
            <a:r>
              <a:rPr lang="el-GR" dirty="0" smtClean="0">
                <a:solidFill>
                  <a:schemeClr val="tx1"/>
                </a:solidFill>
              </a:rPr>
              <a:t>, εάν υπάρχει σημαντική ανισορροπία μεταξύ της θέσης του προσώπου στο οποίο αναφέρονται τα δεδομένα και του υπευθύνου επεξεργασίας.</a:t>
            </a:r>
          </a:p>
          <a:p>
            <a:pPr eaLnBrk="1" fontAlgn="auto" hangingPunct="1">
              <a:spcAft>
                <a:spcPts val="0"/>
              </a:spcAft>
              <a:buFont typeface="Arial" pitchFamily="34" charset="0"/>
              <a:buNone/>
              <a:defRPr/>
            </a:pPr>
            <a:endParaRPr lang="el-GR"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19458" name="Title 1"/>
          <p:cNvSpPr>
            <a:spLocks noGrp="1"/>
          </p:cNvSpPr>
          <p:nvPr>
            <p:ph type="ctrTitle"/>
          </p:nvPr>
        </p:nvSpPr>
        <p:spPr>
          <a:xfrm>
            <a:off x="685800" y="1143000"/>
            <a:ext cx="7772400" cy="928688"/>
          </a:xfrm>
        </p:spPr>
        <p:txBody>
          <a:bodyPr/>
          <a:lstStyle/>
          <a:p>
            <a:pPr eaLnBrk="1" hangingPunct="1"/>
            <a:r>
              <a:rPr lang="el-GR" sz="2400" u="sng" smtClean="0"/>
              <a:t>Επεξεργασία δεδομένων προσωπικού χαρακτήρα παιδιού</a:t>
            </a:r>
            <a:br>
              <a:rPr lang="el-GR" sz="2400" u="sng" smtClean="0"/>
            </a:br>
            <a:endParaRPr lang="el-GR" sz="2400" u="sng" smtClean="0"/>
          </a:p>
        </p:txBody>
      </p:sp>
      <p:sp>
        <p:nvSpPr>
          <p:cNvPr id="3" name="Subtitle 2"/>
          <p:cNvSpPr>
            <a:spLocks noGrp="1"/>
          </p:cNvSpPr>
          <p:nvPr>
            <p:ph type="subTitle" idx="1"/>
          </p:nvPr>
        </p:nvSpPr>
        <p:spPr>
          <a:xfrm>
            <a:off x="142875" y="1773238"/>
            <a:ext cx="8858250" cy="4941887"/>
          </a:xfrm>
        </p:spPr>
        <p:txBody>
          <a:bodyPr>
            <a:normAutofit/>
          </a:bodyPr>
          <a:lstStyle/>
          <a:p>
            <a:pPr algn="l" eaLnBrk="1" hangingPunct="1">
              <a:lnSpc>
                <a:spcPct val="80000"/>
              </a:lnSpc>
            </a:pPr>
            <a:r>
              <a:rPr lang="el-GR" sz="2000" b="1" smtClean="0">
                <a:solidFill>
                  <a:schemeClr val="tx1"/>
                </a:solidFill>
              </a:rPr>
              <a:t>Άρθρο 8</a:t>
            </a:r>
            <a:r>
              <a:rPr lang="el-GR" sz="1800" b="1" smtClean="0">
                <a:solidFill>
                  <a:schemeClr val="tx1"/>
                </a:solidFill>
              </a:rPr>
              <a:t/>
            </a:r>
            <a:br>
              <a:rPr lang="el-GR" sz="1800" b="1" smtClean="0">
                <a:solidFill>
                  <a:schemeClr val="tx1"/>
                </a:solidFill>
              </a:rPr>
            </a:br>
            <a:endParaRPr lang="el-GR" sz="1800" b="1" i="1" smtClean="0">
              <a:solidFill>
                <a:schemeClr val="tx1"/>
              </a:solidFill>
            </a:endParaRPr>
          </a:p>
          <a:p>
            <a:pPr algn="just" eaLnBrk="1" hangingPunct="1">
              <a:lnSpc>
                <a:spcPct val="80000"/>
              </a:lnSpc>
            </a:pPr>
            <a:r>
              <a:rPr lang="el-GR" sz="1800" smtClean="0">
                <a:solidFill>
                  <a:schemeClr val="tx1"/>
                </a:solidFill>
              </a:rPr>
              <a:t>1.	Για τους σκοπούς του παρόντος κανονισμού, σε σχέση με την προσφορά υπηρεσιών της κοινωνίας της πληροφορίας </a:t>
            </a:r>
            <a:r>
              <a:rPr lang="el-GR" sz="1800" u="sng" smtClean="0">
                <a:solidFill>
                  <a:schemeClr val="tx1"/>
                </a:solidFill>
              </a:rPr>
              <a:t>απευθείας σε παιδί</a:t>
            </a:r>
            <a:r>
              <a:rPr lang="el-GR" sz="1800" smtClean="0">
                <a:solidFill>
                  <a:schemeClr val="tx1"/>
                </a:solidFill>
              </a:rPr>
              <a:t>, η επεξεργασία δεδομένων προσωπικού χαρακτήρα παιδιού ηλικίας </a:t>
            </a:r>
            <a:r>
              <a:rPr lang="el-GR" sz="1800" b="1" u="sng" smtClean="0">
                <a:solidFill>
                  <a:schemeClr val="tx1"/>
                </a:solidFill>
              </a:rPr>
              <a:t>κάτω των 13 ετών</a:t>
            </a:r>
            <a:r>
              <a:rPr lang="el-GR" sz="1800" smtClean="0">
                <a:solidFill>
                  <a:schemeClr val="tx1"/>
                </a:solidFill>
              </a:rPr>
              <a:t> είναι σύννομη </a:t>
            </a:r>
            <a:r>
              <a:rPr lang="el-GR" sz="1800" b="1" smtClean="0">
                <a:solidFill>
                  <a:schemeClr val="tx1"/>
                </a:solidFill>
              </a:rPr>
              <a:t>μόνον εάν και εφόσον</a:t>
            </a:r>
            <a:r>
              <a:rPr lang="el-GR" sz="1800" smtClean="0">
                <a:solidFill>
                  <a:schemeClr val="tx1"/>
                </a:solidFill>
              </a:rPr>
              <a:t> η συγκατάθεση παρέχεται ή εγκρίνεται </a:t>
            </a:r>
            <a:r>
              <a:rPr lang="el-GR" sz="1800" b="1" smtClean="0">
                <a:solidFill>
                  <a:schemeClr val="tx1"/>
                </a:solidFill>
              </a:rPr>
              <a:t>από τον γονέα ή τον κηδεμόνα</a:t>
            </a:r>
            <a:r>
              <a:rPr lang="el-GR" sz="1800" smtClean="0">
                <a:solidFill>
                  <a:schemeClr val="tx1"/>
                </a:solidFill>
              </a:rPr>
              <a:t> του παιδιού. Ο υπεύθυνος επεξεργασίας καταβάλλει εύλογες προσπάθειες για να εξασφαλίσει </a:t>
            </a:r>
            <a:r>
              <a:rPr lang="el-GR" sz="1800" b="1" smtClean="0">
                <a:solidFill>
                  <a:schemeClr val="tx1"/>
                </a:solidFill>
              </a:rPr>
              <a:t>επαληθεύσιμη συγκατάθεση</a:t>
            </a:r>
            <a:r>
              <a:rPr lang="el-GR" sz="1800" smtClean="0">
                <a:solidFill>
                  <a:schemeClr val="tx1"/>
                </a:solidFill>
              </a:rPr>
              <a:t>, λαμβάνοντας υπόψη τη διαθέσιμη τεχνολογία. </a:t>
            </a:r>
          </a:p>
          <a:p>
            <a:pPr algn="just" eaLnBrk="1" hangingPunct="1">
              <a:lnSpc>
                <a:spcPct val="80000"/>
              </a:lnSpc>
            </a:pPr>
            <a:r>
              <a:rPr lang="el-GR" sz="1800" smtClean="0">
                <a:solidFill>
                  <a:schemeClr val="tx1"/>
                </a:solidFill>
              </a:rPr>
              <a:t>2.	Η παράγραφος 1 δεν επηρεάζει το γενικό ενοχικό δίκαιο των κρατών μελών, όπως τους κανόνες περί κύρους, κατάρτισης ή συνεπειών μιας σύμβασης σε σχέση με παιδί.</a:t>
            </a:r>
          </a:p>
          <a:p>
            <a:pPr algn="just" eaLnBrk="1" hangingPunct="1">
              <a:lnSpc>
                <a:spcPct val="80000"/>
              </a:lnSpc>
            </a:pPr>
            <a:r>
              <a:rPr lang="el-GR" sz="1800" smtClean="0">
                <a:solidFill>
                  <a:schemeClr val="tx1"/>
                </a:solidFill>
              </a:rPr>
              <a:t>3.	Η Επιτροπή εξουσιοδοτείται να εκδίδει κατ’ εξουσιοδότηση πράξεις σύμφωνα με το άρθρο 86 για τον περαιτέρω προσδιορισμό των κριτηρίων και των απαιτήσεων για τις μεθόδους εξασφάλισης της επαληθεύσιμης συγκατάθεσης η οποία αναφέρεται στην παράγραφο 1. Για τον σκοπό αυτό, η Επιτροπή εξετάζει ειδικά μέτρα για πολύ μικρές, μικρές και μεσαίες επιχειρήσεις.</a:t>
            </a:r>
          </a:p>
          <a:p>
            <a:pPr algn="just" eaLnBrk="1" hangingPunct="1">
              <a:lnSpc>
                <a:spcPct val="80000"/>
              </a:lnSpc>
            </a:pPr>
            <a:r>
              <a:rPr lang="el-GR" sz="1800" smtClean="0">
                <a:solidFill>
                  <a:schemeClr val="tx1"/>
                </a:solidFill>
              </a:rPr>
              <a:t>4.	Η Επιτροπή μπορεί να θεσπίσει πρότυπα έντυπα για ειδικές μεθόδους για την εξασφάλιση της επαληθεύσιμης συγκατάθεσης η οποία αναφέρεται στην παράγραφο 1. Οι εν λόγω εκτελεστικές πράξεις εκδίδονται σύμφωνα με τη διαδικασία εξέτασης που αναφέρεται στο άρθρο 87 παράγραφος 2.</a:t>
            </a:r>
          </a:p>
          <a:p>
            <a:pPr eaLnBrk="1" hangingPunct="1">
              <a:lnSpc>
                <a:spcPct val="80000"/>
              </a:lnSpc>
            </a:pPr>
            <a:endParaRPr lang="el-GR" sz="1800" smtClean="0">
              <a:solidFill>
                <a:srgbClr val="898989"/>
              </a:solidFill>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0482" name="Title 1"/>
          <p:cNvSpPr>
            <a:spLocks noGrp="1"/>
          </p:cNvSpPr>
          <p:nvPr>
            <p:ph type="ctrTitle"/>
          </p:nvPr>
        </p:nvSpPr>
        <p:spPr>
          <a:xfrm>
            <a:off x="685800" y="1143000"/>
            <a:ext cx="7772400" cy="928688"/>
          </a:xfrm>
        </p:spPr>
        <p:txBody>
          <a:bodyPr/>
          <a:lstStyle/>
          <a:p>
            <a:pPr eaLnBrk="1" hangingPunct="1"/>
            <a:r>
              <a:rPr lang="el-GR" sz="2800" b="1" smtClean="0"/>
              <a:t/>
            </a:r>
            <a:br>
              <a:rPr lang="el-GR" sz="2800" b="1" smtClean="0"/>
            </a:br>
            <a:r>
              <a:rPr lang="el-GR" sz="2800" b="1" smtClean="0"/>
              <a:t>Δικαίωμα των φυσικών προσώπων «να λησμονηθούν» και δικαίωμα διαγραφής</a:t>
            </a:r>
            <a:r>
              <a:rPr lang="el-GR" sz="2800" smtClean="0"/>
              <a:t/>
            </a:r>
            <a:br>
              <a:rPr lang="el-GR" sz="2800" smtClean="0"/>
            </a:br>
            <a:endParaRPr lang="el-GR" sz="2800" b="1" smtClean="0"/>
          </a:p>
        </p:txBody>
      </p:sp>
      <p:sp>
        <p:nvSpPr>
          <p:cNvPr id="3" name="Subtitle 2"/>
          <p:cNvSpPr>
            <a:spLocks noGrp="1"/>
          </p:cNvSpPr>
          <p:nvPr>
            <p:ph type="subTitle" idx="1"/>
          </p:nvPr>
        </p:nvSpPr>
        <p:spPr>
          <a:xfrm>
            <a:off x="0" y="1928813"/>
            <a:ext cx="9144000" cy="4929187"/>
          </a:xfrm>
        </p:spPr>
        <p:txBody>
          <a:bodyPr rtlCol="0">
            <a:normAutofit fontScale="92500" lnSpcReduction="20000"/>
          </a:bodyPr>
          <a:lstStyle/>
          <a:p>
            <a:pPr algn="just" eaLnBrk="1" fontAlgn="auto" hangingPunct="1">
              <a:spcAft>
                <a:spcPts val="0"/>
              </a:spcAft>
              <a:buFont typeface="Arial" pitchFamily="34" charset="0"/>
              <a:buNone/>
              <a:defRPr/>
            </a:pPr>
            <a:r>
              <a:rPr lang="el-GR" sz="2200" b="1" dirty="0" smtClean="0">
                <a:solidFill>
                  <a:schemeClr val="tx1"/>
                </a:solidFill>
              </a:rPr>
              <a:t>Άρθρο 17 </a:t>
            </a:r>
            <a:endParaRPr lang="el-GR" sz="2200" b="1" i="1" dirty="0" smtClean="0">
              <a:solidFill>
                <a:schemeClr val="tx1"/>
              </a:solidFill>
            </a:endParaRPr>
          </a:p>
          <a:p>
            <a:pPr algn="just" eaLnBrk="1" fontAlgn="auto" hangingPunct="1">
              <a:spcAft>
                <a:spcPts val="0"/>
              </a:spcAft>
              <a:buFont typeface="Arial" pitchFamily="34" charset="0"/>
              <a:buNone/>
              <a:defRPr/>
            </a:pPr>
            <a:r>
              <a:rPr lang="el-GR" sz="1900" i="1" dirty="0" smtClean="0">
                <a:solidFill>
                  <a:schemeClr val="tx1"/>
                </a:solidFill>
              </a:rPr>
              <a:t>Το πρόσωπο στο οποίο αναφέρονται τα δεδομένα δικαιούται </a:t>
            </a:r>
            <a:r>
              <a:rPr lang="el-GR" sz="1900" b="1" i="1" dirty="0" smtClean="0">
                <a:solidFill>
                  <a:schemeClr val="tx1"/>
                </a:solidFill>
              </a:rPr>
              <a:t>να απαιτήσει από τον υπεύθυνο επεξεργασίας τη διαγραφή</a:t>
            </a:r>
            <a:r>
              <a:rPr lang="el-GR" sz="1900" i="1" dirty="0" smtClean="0">
                <a:solidFill>
                  <a:schemeClr val="tx1"/>
                </a:solidFill>
              </a:rPr>
              <a:t> δεδομένων προσωπικού χαρακτήρα που το αφορούν και </a:t>
            </a:r>
            <a:r>
              <a:rPr lang="el-GR" sz="1900" b="1" i="1" dirty="0" smtClean="0">
                <a:solidFill>
                  <a:schemeClr val="tx1"/>
                </a:solidFill>
              </a:rPr>
              <a:t>τη μη περαιτέρω διάδοση </a:t>
            </a:r>
            <a:r>
              <a:rPr lang="el-GR" sz="1900" i="1" dirty="0" smtClean="0">
                <a:solidFill>
                  <a:schemeClr val="tx1"/>
                </a:solidFill>
              </a:rPr>
              <a:t>των εν λόγω δεδομένων, </a:t>
            </a:r>
            <a:r>
              <a:rPr lang="el-GR" sz="1900" b="1" i="1" dirty="0" smtClean="0">
                <a:solidFill>
                  <a:schemeClr val="tx1"/>
                </a:solidFill>
              </a:rPr>
              <a:t>ιδίως</a:t>
            </a:r>
            <a:r>
              <a:rPr lang="el-GR" sz="1900" i="1" dirty="0" smtClean="0">
                <a:solidFill>
                  <a:schemeClr val="tx1"/>
                </a:solidFill>
              </a:rPr>
              <a:t> σε σχέση με δεδομένα προσωπικού χαρακτήρα τα οποία διατέθηκαν από το συγκεκριμένο πρόσωπο </a:t>
            </a:r>
            <a:r>
              <a:rPr lang="el-GR" sz="1900" b="1" i="1" dirty="0" smtClean="0">
                <a:solidFill>
                  <a:schemeClr val="tx1"/>
                </a:solidFill>
              </a:rPr>
              <a:t>κατά την παιδική του ηλικία</a:t>
            </a:r>
            <a:r>
              <a:rPr lang="el-GR" sz="1900" i="1" dirty="0" smtClean="0">
                <a:solidFill>
                  <a:schemeClr val="tx1"/>
                </a:solidFill>
              </a:rPr>
              <a:t>, εάν συντρέχει ένας από τους ακόλουθους λόγους: </a:t>
            </a:r>
            <a:endParaRPr lang="el-GR" sz="1900" dirty="0" smtClean="0">
              <a:solidFill>
                <a:schemeClr val="tx1"/>
              </a:solidFill>
            </a:endParaRPr>
          </a:p>
          <a:p>
            <a:pPr algn="just" eaLnBrk="1" fontAlgn="auto" hangingPunct="1">
              <a:spcAft>
                <a:spcPts val="0"/>
              </a:spcAft>
              <a:buFont typeface="Arial" pitchFamily="34" charset="0"/>
              <a:buNone/>
              <a:defRPr/>
            </a:pPr>
            <a:r>
              <a:rPr lang="el-GR" sz="1900" i="1" dirty="0" smtClean="0">
                <a:solidFill>
                  <a:schemeClr val="tx1"/>
                </a:solidFill>
              </a:rPr>
              <a:t>α)	</a:t>
            </a:r>
            <a:r>
              <a:rPr lang="el-GR" sz="1900" i="1" u="sng" dirty="0" smtClean="0">
                <a:solidFill>
                  <a:schemeClr val="tx1"/>
                </a:solidFill>
              </a:rPr>
              <a:t>τα δεδομένα δεν είναι πλέον απαραίτητα σε σχέση με τους σκοπούς </a:t>
            </a:r>
            <a:r>
              <a:rPr lang="el-GR" sz="1900" i="1" dirty="0" smtClean="0">
                <a:solidFill>
                  <a:schemeClr val="tx1"/>
                </a:solidFill>
              </a:rPr>
              <a:t>για τους οποίους συλλέχθηκαν ή υποβλήθηκαν άλλως πως σε επεξεργασία·</a:t>
            </a:r>
            <a:endParaRPr lang="el-GR" sz="1900" dirty="0" smtClean="0">
              <a:solidFill>
                <a:schemeClr val="tx1"/>
              </a:solidFill>
            </a:endParaRPr>
          </a:p>
          <a:p>
            <a:pPr algn="just" eaLnBrk="1" fontAlgn="auto" hangingPunct="1">
              <a:spcAft>
                <a:spcPts val="0"/>
              </a:spcAft>
              <a:buFont typeface="Arial" pitchFamily="34" charset="0"/>
              <a:buNone/>
              <a:defRPr/>
            </a:pPr>
            <a:r>
              <a:rPr lang="el-GR" sz="1900" i="1" dirty="0" smtClean="0">
                <a:solidFill>
                  <a:schemeClr val="tx1"/>
                </a:solidFill>
              </a:rPr>
              <a:t>β)	</a:t>
            </a:r>
            <a:r>
              <a:rPr lang="el-GR" sz="1900" i="1" u="sng" dirty="0" smtClean="0">
                <a:solidFill>
                  <a:schemeClr val="tx1"/>
                </a:solidFill>
              </a:rPr>
              <a:t>το πρόσωπο στο οποίο αναφέρονται τα δεδομένα αποσύρει τη συγκατάθεση επί της οποίας βασίζεται η επεξεργασία </a:t>
            </a:r>
            <a:r>
              <a:rPr lang="el-GR" sz="1900" i="1" dirty="0" smtClean="0">
                <a:solidFill>
                  <a:schemeClr val="tx1"/>
                </a:solidFill>
              </a:rPr>
              <a:t>σύμφωνα με το άρθρο 6 παράγραφος 1 στοιχείο α), ή εάν το χρονικό διάστημα αποθήκευσης για το οποίο παρασχέθηκε συγκατάθεση έληξε, και εάν δεν υπάρχει άλλος νομικός λόγος για την επεξεργασία των δεδομένων·</a:t>
            </a:r>
            <a:endParaRPr lang="el-GR" sz="1900" dirty="0" smtClean="0">
              <a:solidFill>
                <a:schemeClr val="tx1"/>
              </a:solidFill>
            </a:endParaRPr>
          </a:p>
          <a:p>
            <a:pPr algn="just" eaLnBrk="1" fontAlgn="auto" hangingPunct="1">
              <a:spcAft>
                <a:spcPts val="0"/>
              </a:spcAft>
              <a:buFont typeface="Arial" pitchFamily="34" charset="0"/>
              <a:buNone/>
              <a:defRPr/>
            </a:pPr>
            <a:r>
              <a:rPr lang="el-GR" sz="1900" i="1" dirty="0" smtClean="0">
                <a:solidFill>
                  <a:schemeClr val="tx1"/>
                </a:solidFill>
              </a:rPr>
              <a:t>γ)	</a:t>
            </a:r>
            <a:r>
              <a:rPr lang="el-GR" sz="1900" i="1" u="sng" dirty="0" smtClean="0">
                <a:solidFill>
                  <a:schemeClr val="tx1"/>
                </a:solidFill>
              </a:rPr>
              <a:t>το πρόσωπο στο οποίο αναφέρονται τα δεδομένα αντιτάσσεται </a:t>
            </a:r>
            <a:r>
              <a:rPr lang="el-GR" sz="1900" i="1" dirty="0" smtClean="0">
                <a:solidFill>
                  <a:schemeClr val="tx1"/>
                </a:solidFill>
              </a:rPr>
              <a:t>στην επεξεργασία δεδομένων προσωπικού χαρακτήρα δυνάμει του άρθρου 19·</a:t>
            </a:r>
            <a:endParaRPr lang="el-GR" sz="1900" dirty="0" smtClean="0">
              <a:solidFill>
                <a:schemeClr val="tx1"/>
              </a:solidFill>
            </a:endParaRPr>
          </a:p>
          <a:p>
            <a:pPr algn="just" eaLnBrk="1" fontAlgn="auto" hangingPunct="1">
              <a:spcAft>
                <a:spcPts val="0"/>
              </a:spcAft>
              <a:buFont typeface="Arial" pitchFamily="34" charset="0"/>
              <a:buNone/>
              <a:defRPr/>
            </a:pPr>
            <a:r>
              <a:rPr lang="el-GR" sz="1900" i="1" dirty="0" smtClean="0">
                <a:solidFill>
                  <a:schemeClr val="tx1"/>
                </a:solidFill>
              </a:rPr>
              <a:t>δ)	</a:t>
            </a:r>
            <a:r>
              <a:rPr lang="el-GR" sz="1900" i="1" u="sng" dirty="0" smtClean="0">
                <a:solidFill>
                  <a:schemeClr val="tx1"/>
                </a:solidFill>
              </a:rPr>
              <a:t>η επεξεργασία των δεδομένων δεν είναι σύμφωνη προς τον παρόντα </a:t>
            </a:r>
          </a:p>
          <a:p>
            <a:pPr algn="just" eaLnBrk="1" fontAlgn="auto" hangingPunct="1">
              <a:spcAft>
                <a:spcPts val="0"/>
              </a:spcAft>
              <a:buFont typeface="Arial" pitchFamily="34" charset="0"/>
              <a:buNone/>
              <a:defRPr/>
            </a:pPr>
            <a:endParaRPr lang="el-GR" sz="1400" dirty="0" smtClean="0"/>
          </a:p>
          <a:p>
            <a:pPr algn="just" eaLnBrk="1" fontAlgn="auto" hangingPunct="1">
              <a:spcAft>
                <a:spcPts val="0"/>
              </a:spcAft>
              <a:buFont typeface="Arial" pitchFamily="34" charset="0"/>
              <a:buNone/>
              <a:defRPr/>
            </a:pPr>
            <a:endParaRPr lang="el-GR" sz="1400" dirty="0" smtClean="0"/>
          </a:p>
          <a:p>
            <a:pPr algn="just" eaLnBrk="1" fontAlgn="auto" hangingPunct="1">
              <a:spcAft>
                <a:spcPts val="0"/>
              </a:spcAft>
              <a:buFont typeface="Arial" pitchFamily="34" charset="0"/>
              <a:buNone/>
              <a:defRPr/>
            </a:pPr>
            <a:r>
              <a:rPr lang="el-GR" sz="1600" dirty="0" smtClean="0">
                <a:solidFill>
                  <a:schemeClr val="tx1"/>
                </a:solidFill>
              </a:rPr>
              <a:t>Αντίστοιχο άρθρο 12 παρ.1 β΄ Οδηγίας: </a:t>
            </a:r>
            <a:r>
              <a:rPr lang="el-GR" sz="1600" i="1" dirty="0" smtClean="0">
                <a:solidFill>
                  <a:schemeClr val="tx1"/>
                </a:solidFill>
              </a:rPr>
              <a:t>«β) κατά περίπτωση, τη διόρθωση, τη διαγραφή ή το κλείδωμα των δεδομένων των οποίων η επεξεργασία δεν είναι σύμφωνη προς τις διατάξεις της παρούσας οδηγίας, ιδίως λόγω ελλιπούς ή ανακριβούς χαρακτήρα των δεδομένων»</a:t>
            </a:r>
            <a:endParaRPr lang="el-GR" sz="1600" dirty="0" smtClean="0">
              <a:solidFill>
                <a:schemeClr val="tx1"/>
              </a:solidFill>
            </a:endParaRPr>
          </a:p>
          <a:p>
            <a:pPr algn="just" eaLnBrk="1" fontAlgn="auto" hangingPunct="1">
              <a:spcAft>
                <a:spcPts val="0"/>
              </a:spcAft>
              <a:buFont typeface="Arial" pitchFamily="34" charset="0"/>
              <a:buNone/>
              <a:defRPr/>
            </a:pPr>
            <a:endParaRPr lang="el-GR" sz="1400" dirty="0">
              <a:solidFill>
                <a:schemeClr val="tx1"/>
              </a:solidFill>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43000"/>
            <a:ext cx="7772400" cy="928688"/>
          </a:xfrm>
        </p:spPr>
        <p:txBody>
          <a:bodyPr rtlCol="0">
            <a:normAutofit fontScale="90000"/>
          </a:bodyPr>
          <a:lstStyle/>
          <a:p>
            <a:pPr eaLnBrk="1" fontAlgn="auto" hangingPunct="1">
              <a:spcAft>
                <a:spcPts val="0"/>
              </a:spcAft>
              <a:defRPr/>
            </a:pPr>
            <a:r>
              <a:rPr lang="el-GR" sz="3600" u="sng" dirty="0" smtClean="0"/>
              <a:t>Δικαίωμα στη φορητότητα των δεδομένων</a:t>
            </a:r>
            <a:r>
              <a:rPr lang="el-GR" sz="4000" i="1" dirty="0" smtClean="0"/>
              <a:t/>
            </a:r>
            <a:br>
              <a:rPr lang="el-GR" sz="4000" i="1" dirty="0" smtClean="0"/>
            </a:br>
            <a:endParaRPr lang="el-GR" sz="4000" b="1" dirty="0"/>
          </a:p>
        </p:txBody>
      </p:sp>
      <p:sp>
        <p:nvSpPr>
          <p:cNvPr id="3" name="Subtitle 2"/>
          <p:cNvSpPr>
            <a:spLocks noGrp="1"/>
          </p:cNvSpPr>
          <p:nvPr>
            <p:ph type="subTitle" idx="1"/>
          </p:nvPr>
        </p:nvSpPr>
        <p:spPr>
          <a:xfrm>
            <a:off x="0" y="1714500"/>
            <a:ext cx="9144000" cy="5143500"/>
          </a:xfrm>
        </p:spPr>
        <p:txBody>
          <a:bodyPr rtlCol="0">
            <a:normAutofit fontScale="47500" lnSpcReduction="20000"/>
          </a:bodyPr>
          <a:lstStyle/>
          <a:p>
            <a:pPr algn="l" eaLnBrk="1" fontAlgn="auto" hangingPunct="1">
              <a:spcAft>
                <a:spcPts val="0"/>
              </a:spcAft>
              <a:buFont typeface="Arial" pitchFamily="34" charset="0"/>
              <a:buNone/>
              <a:defRPr/>
            </a:pPr>
            <a:r>
              <a:rPr lang="el-GR" sz="4200" b="1" dirty="0" smtClean="0">
                <a:solidFill>
                  <a:schemeClr val="tx1"/>
                </a:solidFill>
              </a:rPr>
              <a:t>Άρθρο 18</a:t>
            </a:r>
            <a:br>
              <a:rPr lang="el-GR" sz="4200" b="1" dirty="0" smtClean="0">
                <a:solidFill>
                  <a:schemeClr val="tx1"/>
                </a:solidFill>
              </a:rPr>
            </a:br>
            <a:endParaRPr lang="el-GR" sz="4200" b="1" i="1" dirty="0" smtClean="0">
              <a:solidFill>
                <a:schemeClr val="tx1"/>
              </a:solidFill>
            </a:endParaRPr>
          </a:p>
          <a:p>
            <a:pPr algn="just" eaLnBrk="1" fontAlgn="auto" hangingPunct="1">
              <a:spcAft>
                <a:spcPts val="0"/>
              </a:spcAft>
              <a:buFont typeface="Arial" pitchFamily="34" charset="0"/>
              <a:buNone/>
              <a:defRPr/>
            </a:pPr>
            <a:r>
              <a:rPr lang="el-GR" sz="3800" dirty="0" smtClean="0">
                <a:solidFill>
                  <a:schemeClr val="tx1"/>
                </a:solidFill>
              </a:rPr>
              <a:t>1.	Το πρόσωπο στο οποίο αναφέρονται τα δεδομένα </a:t>
            </a:r>
            <a:r>
              <a:rPr lang="el-GR" sz="3800" b="1" dirty="0" smtClean="0">
                <a:solidFill>
                  <a:schemeClr val="tx1"/>
                </a:solidFill>
              </a:rPr>
              <a:t>δικαιούται</a:t>
            </a:r>
            <a:r>
              <a:rPr lang="el-GR" sz="3800" dirty="0" smtClean="0">
                <a:solidFill>
                  <a:schemeClr val="tx1"/>
                </a:solidFill>
              </a:rPr>
              <a:t>, εάν τα δεδομένα προσωπικού χαρακτήρα υποβάλλονται σε επεξεργασία με ηλεκτρονικά μέσα και με δομημένο και συνήθως χρησιμοποιούμενο μορφότυπο, </a:t>
            </a:r>
            <a:r>
              <a:rPr lang="el-GR" sz="3800" b="1" dirty="0" smtClean="0">
                <a:solidFill>
                  <a:schemeClr val="tx1"/>
                </a:solidFill>
              </a:rPr>
              <a:t>να εξασφαλίσει από τον υπεύθυνο επεξεργασίας αντίγραφο των δεδομένων που υποβάλλονται σε επεξεργασία</a:t>
            </a:r>
            <a:r>
              <a:rPr lang="el-GR" sz="3800" dirty="0" smtClean="0">
                <a:solidFill>
                  <a:schemeClr val="tx1"/>
                </a:solidFill>
              </a:rPr>
              <a:t>, σε ηλεκτρονικό και δομημένο μορφότυπο συνήθους χρήσης ο οποίος επιτρέπει την περαιτέρω χρήση από το πρόσωπο στο οποίο αναφέρονται τα δεδομένα.</a:t>
            </a:r>
          </a:p>
          <a:p>
            <a:pPr algn="just" eaLnBrk="1" fontAlgn="auto" hangingPunct="1">
              <a:spcAft>
                <a:spcPts val="0"/>
              </a:spcAft>
              <a:buFont typeface="Arial" pitchFamily="34" charset="0"/>
              <a:buNone/>
              <a:defRPr/>
            </a:pPr>
            <a:r>
              <a:rPr lang="el-GR" sz="3800" dirty="0" smtClean="0">
                <a:solidFill>
                  <a:schemeClr val="tx1"/>
                </a:solidFill>
              </a:rPr>
              <a:t>2.	Εάν το πρόσωπο στο οποίο αναφέρονται τα δεδομένα παρέσχε τα δεδομένα προσωπικού χαρακτήρα και η επεξεργασία βασίζεται σε συγκατάθεση ή σε σύμβαση, το πρόσωπο στο οποίο αναφέρονται τα δεδομένα </a:t>
            </a:r>
            <a:r>
              <a:rPr lang="el-GR" sz="3800" b="1" dirty="0" smtClean="0">
                <a:solidFill>
                  <a:schemeClr val="tx1"/>
                </a:solidFill>
              </a:rPr>
              <a:t>δικαιούται να μεταφέρει τα εν λόγω δεδομένα </a:t>
            </a:r>
            <a:r>
              <a:rPr lang="el-GR" sz="3800" dirty="0" smtClean="0">
                <a:solidFill>
                  <a:schemeClr val="tx1"/>
                </a:solidFill>
              </a:rPr>
              <a:t>προσωπικού χαρακτήρα και κάθε άλλη πληροφορία που παρέσχε το εν λόγω πρόσωπο -και που διατηρείται από αυτοματοποιημένο σύστημα επεξεργασίας- </a:t>
            </a:r>
            <a:r>
              <a:rPr lang="el-GR" sz="3800" b="1" dirty="0" smtClean="0">
                <a:solidFill>
                  <a:schemeClr val="tx1"/>
                </a:solidFill>
              </a:rPr>
              <a:t>σε άλλο αυτοματοποιημένο σύστημα επεξεργασίας</a:t>
            </a:r>
            <a:r>
              <a:rPr lang="el-GR" sz="3800" dirty="0" smtClean="0">
                <a:solidFill>
                  <a:schemeClr val="tx1"/>
                </a:solidFill>
              </a:rPr>
              <a:t>, σε ηλεκτρονικό μορφότυπο συνήθους χρήσης, χωρίς αντίρρηση από τον υπεύθυνο επεξεργασίας από τον οποίο αποσύρονται τα δεδομένα προσωπικού χαρακτήρα.</a:t>
            </a:r>
          </a:p>
          <a:p>
            <a:pPr algn="just" eaLnBrk="1" fontAlgn="auto" hangingPunct="1">
              <a:spcAft>
                <a:spcPts val="0"/>
              </a:spcAft>
              <a:buFont typeface="Arial" pitchFamily="34" charset="0"/>
              <a:buNone/>
              <a:defRPr/>
            </a:pPr>
            <a:r>
              <a:rPr lang="el-GR" sz="3800" dirty="0" smtClean="0">
                <a:solidFill>
                  <a:schemeClr val="tx1"/>
                </a:solidFill>
              </a:rPr>
              <a:t>3.	Η Επιτροπή μπορεί να προσδιορίσει τον ηλεκτρονικό μορφότυπο που αναφέρεται στην παράγραφο 1 και τα τεχνικά πρότυπα, τους τρόπους και τις διαδικασίες για τη μεταφορά δεδομένων προσωπικού χαρακτήρα δυνάμει της παραγράφου 2. Οι εν λόγω εκτελεστικές πράξεις εκδίδονται σύμφωνα με τη διαδικασία εξέτασης που αναφέρεται στο άρθρο 87 παράγραφος 2.</a:t>
            </a:r>
          </a:p>
          <a:p>
            <a:pPr eaLnBrk="1" fontAlgn="auto" hangingPunct="1">
              <a:spcAft>
                <a:spcPts val="0"/>
              </a:spcAft>
              <a:buFont typeface="Arial" pitchFamily="34" charset="0"/>
              <a:buNone/>
              <a:defRPr/>
            </a:pPr>
            <a:endParaRPr lang="el-GR"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725</TotalTime>
  <Words>531</Words>
  <Application>Microsoft Office PowerPoint</Application>
  <PresentationFormat>On-screen Show (4:3)</PresentationFormat>
  <Paragraphs>119</Paragraphs>
  <Slides>20</Slides>
  <Notes>0</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Office Theme</vt:lpstr>
      <vt:lpstr>Η σύγχρονη προστασία των προσωπικών δεδομένων</vt:lpstr>
      <vt:lpstr> Γεωγραφικό πεδίο εφαρμογής </vt:lpstr>
      <vt:lpstr>Το παράδειγμα της Google – Προδικαστική απόφαση ΔΕΕ C-131/12</vt:lpstr>
      <vt:lpstr>Ορισμοί</vt:lpstr>
      <vt:lpstr> Αρχές σχετικά με την επεξεργασία δεδομένων προσωπικού χαρακτήρα </vt:lpstr>
      <vt:lpstr> Προϋποθέσεις συγκατάθεσης </vt:lpstr>
      <vt:lpstr>Επεξεργασία δεδομένων προσωπικού χαρακτήρα παιδιού </vt:lpstr>
      <vt:lpstr> Δικαίωμα των φυσικών προσώπων «να λησμονηθούν» και δικαίωμα διαγραφής </vt:lpstr>
      <vt:lpstr>Δικαίωμα στη φορητότητα των δεδομένων </vt:lpstr>
      <vt:lpstr>Μέτρα βασισμένα σε κατάρτιση προφίλ </vt:lpstr>
      <vt:lpstr> Προστασία των δεδομένων ήδη από τον σχεδιασμό και εξ ορισμού </vt:lpstr>
      <vt:lpstr> Εκπρόσωποι υπευθύνων επεξεργασίας μη εγκαταστημένων στην Ένωση </vt:lpstr>
      <vt:lpstr>Τεκμηρίωση </vt:lpstr>
      <vt:lpstr> Γνωστοποίηση παραβίασης δεδομένων προσωπικού χαρακτήρα στο πρόσωπο στο οποίο αναφέρονται τα δεδομένα </vt:lpstr>
      <vt:lpstr>Ορισμός του υπευθύνου προστασίας δεδομένων </vt:lpstr>
      <vt:lpstr> Πιστοποίηση </vt:lpstr>
      <vt:lpstr>Αμοιβαία συνδρομή </vt:lpstr>
      <vt:lpstr>Κοινές πράξεις αρχών ελέγχου </vt:lpstr>
      <vt:lpstr>Ευρωπαϊκό Συμβούλιο Προστασίας Δεδομένων </vt:lpstr>
      <vt:lpstr> </vt:lpstr>
    </vt:vector>
  </TitlesOfParts>
  <Company>TOSHIBA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Η Γενετική στην Υπηρεσία της Νομικής</dc:title>
  <dc:creator>cosmote</dc:creator>
  <cp:lastModifiedBy>cosmote</cp:lastModifiedBy>
  <cp:revision>40</cp:revision>
  <dcterms:created xsi:type="dcterms:W3CDTF">2012-10-07T20:10:12Z</dcterms:created>
  <dcterms:modified xsi:type="dcterms:W3CDTF">2012-12-03T19:53:08Z</dcterms:modified>
</cp:coreProperties>
</file>