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2"/>
  </p:notesMasterIdLst>
  <p:handoutMasterIdLst>
    <p:handoutMasterId r:id="rId13"/>
  </p:handoutMasterIdLst>
  <p:sldIdLst>
    <p:sldId id="257" r:id="rId2"/>
    <p:sldId id="259" r:id="rId3"/>
    <p:sldId id="256" r:id="rId4"/>
    <p:sldId id="265" r:id="rId5"/>
    <p:sldId id="258" r:id="rId6"/>
    <p:sldId id="260" r:id="rId7"/>
    <p:sldId id="262" r:id="rId8"/>
    <p:sldId id="263" r:id="rId9"/>
    <p:sldId id="266" r:id="rId10"/>
    <p:sldId id="264"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35" autoAdjust="0"/>
    <p:restoredTop sz="94660"/>
  </p:normalViewPr>
  <p:slideViewPr>
    <p:cSldViewPr>
      <p:cViewPr varScale="1">
        <p:scale>
          <a:sx n="74" d="100"/>
          <a:sy n="74" d="100"/>
        </p:scale>
        <p:origin x="-1074"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l-G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50B6A18-0688-4419-8092-D369500F30F6}" type="datetimeFigureOut">
              <a:rPr lang="el-GR" smtClean="0"/>
              <a:pPr/>
              <a:t>19/5/2011</a:t>
            </a:fld>
            <a:endParaRPr lang="el-G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l-G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66F91D1-306A-478D-86B5-153C2A220DE9}" type="slidenum">
              <a:rPr lang="el-GR" smtClean="0"/>
              <a:pPr/>
              <a:t>‹#›</a:t>
            </a:fld>
            <a:endParaRPr lang="el-G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C7F03B0-3B26-4785-B395-3157E46F69AF}" type="datetimeFigureOut">
              <a:rPr lang="en-US" smtClean="0"/>
              <a:pPr/>
              <a:t>5/19/2011</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697DC7-B613-4AB8-BBB5-7AFDBE7E3B04}"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F697DC7-B613-4AB8-BBB5-7AFDBE7E3B04}"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l-GR" dirty="0"/>
          </a:p>
        </p:txBody>
      </p:sp>
      <p:sp>
        <p:nvSpPr>
          <p:cNvPr id="4" name="Slide Number Placeholder 3"/>
          <p:cNvSpPr>
            <a:spLocks noGrp="1"/>
          </p:cNvSpPr>
          <p:nvPr>
            <p:ph type="sldNum" sz="quarter" idx="10"/>
          </p:nvPr>
        </p:nvSpPr>
        <p:spPr/>
        <p:txBody>
          <a:bodyPr/>
          <a:lstStyle/>
          <a:p>
            <a:fld id="{FF697DC7-B613-4AB8-BBB5-7AFDBE7E3B04}"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l-GR" dirty="0"/>
          </a:p>
        </p:txBody>
      </p:sp>
      <p:sp>
        <p:nvSpPr>
          <p:cNvPr id="4" name="Slide Number Placeholder 3"/>
          <p:cNvSpPr>
            <a:spLocks noGrp="1"/>
          </p:cNvSpPr>
          <p:nvPr>
            <p:ph type="sldNum" sz="quarter" idx="10"/>
          </p:nvPr>
        </p:nvSpPr>
        <p:spPr/>
        <p:txBody>
          <a:bodyPr/>
          <a:lstStyle/>
          <a:p>
            <a:fld id="{FF697DC7-B613-4AB8-BBB5-7AFDBE7E3B04}" type="slidenum">
              <a:rPr lang="en-US" smtClean="0"/>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l-GR" dirty="0"/>
          </a:p>
        </p:txBody>
      </p:sp>
      <p:sp>
        <p:nvSpPr>
          <p:cNvPr id="4" name="Slide Number Placeholder 3"/>
          <p:cNvSpPr>
            <a:spLocks noGrp="1"/>
          </p:cNvSpPr>
          <p:nvPr>
            <p:ph type="sldNum" sz="quarter" idx="10"/>
          </p:nvPr>
        </p:nvSpPr>
        <p:spPr/>
        <p:txBody>
          <a:bodyPr/>
          <a:lstStyle/>
          <a:p>
            <a:fld id="{FF697DC7-B613-4AB8-BBB5-7AFDBE7E3B04}" type="slidenum">
              <a:rPr lang="en-US" smtClean="0"/>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l-GR" dirty="0"/>
          </a:p>
        </p:txBody>
      </p:sp>
      <p:sp>
        <p:nvSpPr>
          <p:cNvPr id="4" name="Slide Number Placeholder 3"/>
          <p:cNvSpPr>
            <a:spLocks noGrp="1"/>
          </p:cNvSpPr>
          <p:nvPr>
            <p:ph type="sldNum" sz="quarter" idx="10"/>
          </p:nvPr>
        </p:nvSpPr>
        <p:spPr/>
        <p:txBody>
          <a:bodyPr/>
          <a:lstStyle/>
          <a:p>
            <a:fld id="{FF697DC7-B613-4AB8-BBB5-7AFDBE7E3B04}" type="slidenum">
              <a:rPr lang="en-US" smtClean="0"/>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l-GR"/>
          </a:p>
        </p:txBody>
      </p:sp>
      <p:sp>
        <p:nvSpPr>
          <p:cNvPr id="4" name="Slide Number Placeholder 3"/>
          <p:cNvSpPr>
            <a:spLocks noGrp="1"/>
          </p:cNvSpPr>
          <p:nvPr>
            <p:ph type="sldNum" sz="quarter" idx="10"/>
          </p:nvPr>
        </p:nvSpPr>
        <p:spPr/>
        <p:txBody>
          <a:bodyPr/>
          <a:lstStyle/>
          <a:p>
            <a:fld id="{FF697DC7-B613-4AB8-BBB5-7AFDBE7E3B04}" type="slidenum">
              <a:rPr lang="en-US" smtClean="0"/>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l-GR" dirty="0"/>
          </a:p>
        </p:txBody>
      </p:sp>
      <p:sp>
        <p:nvSpPr>
          <p:cNvPr id="4" name="Slide Number Placeholder 3"/>
          <p:cNvSpPr>
            <a:spLocks noGrp="1"/>
          </p:cNvSpPr>
          <p:nvPr>
            <p:ph type="sldNum" sz="quarter" idx="10"/>
          </p:nvPr>
        </p:nvSpPr>
        <p:spPr/>
        <p:txBody>
          <a:bodyPr/>
          <a:lstStyle/>
          <a:p>
            <a:fld id="{FF697DC7-B613-4AB8-BBB5-7AFDBE7E3B04}" type="slidenum">
              <a:rPr lang="en-US" smtClean="0"/>
              <a:pPr/>
              <a:t>9</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l-GR" dirty="0"/>
          </a:p>
        </p:txBody>
      </p:sp>
      <p:sp>
        <p:nvSpPr>
          <p:cNvPr id="4" name="Slide Number Placeholder 3"/>
          <p:cNvSpPr>
            <a:spLocks noGrp="1"/>
          </p:cNvSpPr>
          <p:nvPr>
            <p:ph type="sldNum" sz="quarter" idx="10"/>
          </p:nvPr>
        </p:nvSpPr>
        <p:spPr/>
        <p:txBody>
          <a:bodyPr/>
          <a:lstStyle/>
          <a:p>
            <a:fld id="{FF697DC7-B613-4AB8-BBB5-7AFDBE7E3B04}" type="slidenum">
              <a:rPr lang="en-US" smtClean="0"/>
              <a:pPr/>
              <a:t>10</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dirty="0"/>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smtClean="0"/>
              <a:t>Click to edit Master title style</a:t>
            </a:r>
            <a:endParaRPr kumimoji="0" lang="en-US"/>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7C9D9A4F-28A4-44F7-A7D4-54A6683F6660}" type="datetimeFigureOut">
              <a:rPr lang="en-US" smtClean="0"/>
              <a:pPr/>
              <a:t>5/19/2011</a:t>
            </a:fld>
            <a:endParaRPr lang="en-US" dirty="0"/>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US" dirty="0"/>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DA63CAB0-9439-4FD7-9073-222DA425ABA7}"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C9D9A4F-28A4-44F7-A7D4-54A6683F6660}" type="datetimeFigureOut">
              <a:rPr lang="en-US" smtClean="0"/>
              <a:pPr/>
              <a:t>5/19/2011</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DA63CAB0-9439-4FD7-9073-222DA425ABA7}"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7C9D9A4F-28A4-44F7-A7D4-54A6683F6660}" type="datetimeFigureOut">
              <a:rPr lang="en-US" smtClean="0"/>
              <a:pPr/>
              <a:t>5/19/2011</a:t>
            </a:fld>
            <a:endParaRPr lang="en-US" dirty="0"/>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US" dirty="0"/>
          </a:p>
        </p:txBody>
      </p:sp>
      <p:sp>
        <p:nvSpPr>
          <p:cNvPr id="6" name="Slide Number Placeholder 5"/>
          <p:cNvSpPr>
            <a:spLocks noGrp="1"/>
          </p:cNvSpPr>
          <p:nvPr>
            <p:ph type="sldNum" sz="quarter" idx="12"/>
          </p:nvPr>
        </p:nvSpPr>
        <p:spPr>
          <a:xfrm>
            <a:off x="6733952" y="6555112"/>
            <a:ext cx="588336" cy="228600"/>
          </a:xfrm>
        </p:spPr>
        <p:txBody>
          <a:bodyPr/>
          <a:lstStyle>
            <a:extLst/>
          </a:lstStyle>
          <a:p>
            <a:fld id="{DA63CAB0-9439-4FD7-9073-222DA425ABA7}"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7C9D9A4F-28A4-44F7-A7D4-54A6683F6660}" type="datetimeFigureOut">
              <a:rPr lang="en-US" smtClean="0"/>
              <a:pPr/>
              <a:t>5/19/2011</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DA63CAB0-9439-4FD7-9073-222DA425ABA7}"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7C9D9A4F-28A4-44F7-A7D4-54A6683F6660}" type="datetimeFigureOut">
              <a:rPr lang="en-US" smtClean="0"/>
              <a:pPr/>
              <a:t>5/19/2011</a:t>
            </a:fld>
            <a:endParaRPr lang="en-US" dirty="0"/>
          </a:p>
        </p:txBody>
      </p:sp>
      <p:sp>
        <p:nvSpPr>
          <p:cNvPr id="8" name="Footer Placeholder 7"/>
          <p:cNvSpPr>
            <a:spLocks noGrp="1"/>
          </p:cNvSpPr>
          <p:nvPr>
            <p:ph type="ftr" sz="quarter" idx="11"/>
          </p:nvPr>
        </p:nvSpPr>
        <p:spPr/>
        <p:txBody>
          <a:bodyPr/>
          <a:lstStyle>
            <a:extLst/>
          </a:lstStyle>
          <a:p>
            <a:endParaRPr lang="en-US" dirty="0"/>
          </a:p>
        </p:txBody>
      </p:sp>
      <p:sp>
        <p:nvSpPr>
          <p:cNvPr id="9" name="Slide Number Placeholder 8"/>
          <p:cNvSpPr>
            <a:spLocks noGrp="1"/>
          </p:cNvSpPr>
          <p:nvPr>
            <p:ph type="sldNum" sz="quarter" idx="12"/>
          </p:nvPr>
        </p:nvSpPr>
        <p:spPr/>
        <p:txBody>
          <a:bodyPr/>
          <a:lstStyle>
            <a:extLst/>
          </a:lstStyle>
          <a:p>
            <a:fld id="{DA63CAB0-9439-4FD7-9073-222DA425ABA7}"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7C9D9A4F-28A4-44F7-A7D4-54A6683F6660}" type="datetimeFigureOut">
              <a:rPr lang="en-US" smtClean="0"/>
              <a:pPr/>
              <a:t>5/19/2011</a:t>
            </a:fld>
            <a:endParaRPr lang="en-US" dirty="0"/>
          </a:p>
        </p:txBody>
      </p:sp>
      <p:sp>
        <p:nvSpPr>
          <p:cNvPr id="4" name="Footer Placeholder 3"/>
          <p:cNvSpPr>
            <a:spLocks noGrp="1"/>
          </p:cNvSpPr>
          <p:nvPr>
            <p:ph type="ftr" sz="quarter" idx="11"/>
          </p:nvPr>
        </p:nvSpPr>
        <p:spPr/>
        <p:txBody>
          <a:bodyPr/>
          <a:lstStyle>
            <a:extLst/>
          </a:lstStyle>
          <a:p>
            <a:endParaRPr lang="en-US" dirty="0"/>
          </a:p>
        </p:txBody>
      </p:sp>
      <p:sp>
        <p:nvSpPr>
          <p:cNvPr id="5" name="Slide Number Placeholder 4"/>
          <p:cNvSpPr>
            <a:spLocks noGrp="1"/>
          </p:cNvSpPr>
          <p:nvPr>
            <p:ph type="sldNum" sz="quarter" idx="12"/>
          </p:nvPr>
        </p:nvSpPr>
        <p:spPr/>
        <p:txBody>
          <a:bodyPr/>
          <a:lstStyle>
            <a:extLst/>
          </a:lstStyle>
          <a:p>
            <a:fld id="{DA63CAB0-9439-4FD7-9073-222DA425ABA7}"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7C9D9A4F-28A4-44F7-A7D4-54A6683F6660}" type="datetimeFigureOut">
              <a:rPr lang="en-US" smtClean="0"/>
              <a:pPr/>
              <a:t>5/19/2011</a:t>
            </a:fld>
            <a:endParaRPr lang="en-US" dirty="0"/>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US" dirty="0"/>
          </a:p>
        </p:txBody>
      </p:sp>
      <p:sp>
        <p:nvSpPr>
          <p:cNvPr id="4" name="Slide Number Placeholder 3"/>
          <p:cNvSpPr>
            <a:spLocks noGrp="1"/>
          </p:cNvSpPr>
          <p:nvPr>
            <p:ph type="sldNum" sz="quarter" idx="12"/>
          </p:nvPr>
        </p:nvSpPr>
        <p:spPr/>
        <p:txBody>
          <a:bodyPr/>
          <a:lstStyle>
            <a:extLst/>
          </a:lstStyle>
          <a:p>
            <a:fld id="{DA63CAB0-9439-4FD7-9073-222DA425ABA7}"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7C9D9A4F-28A4-44F7-A7D4-54A6683F6660}" type="datetimeFigureOut">
              <a:rPr lang="en-US" smtClean="0"/>
              <a:pPr/>
              <a:t>5/19/2011</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DA63CAB0-9439-4FD7-9073-222DA425ABA7}"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dirty="0"/>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smtClean="0"/>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smtClean="0"/>
              <a:t>Click to edit Master text styles</a:t>
            </a:r>
          </a:p>
        </p:txBody>
      </p:sp>
      <p:sp>
        <p:nvSpPr>
          <p:cNvPr id="5" name="Date Placeholder 4"/>
          <p:cNvSpPr>
            <a:spLocks noGrp="1"/>
          </p:cNvSpPr>
          <p:nvPr>
            <p:ph type="dt" sz="half" idx="10"/>
          </p:nvPr>
        </p:nvSpPr>
        <p:spPr/>
        <p:txBody>
          <a:bodyPr/>
          <a:lstStyle>
            <a:extLst/>
          </a:lstStyle>
          <a:p>
            <a:fld id="{7C9D9A4F-28A4-44F7-A7D4-54A6683F6660}" type="datetimeFigureOut">
              <a:rPr lang="en-US" smtClean="0"/>
              <a:pPr/>
              <a:t>5/19/2011</a:t>
            </a:fld>
            <a:endParaRPr lang="en-US" dirty="0"/>
          </a:p>
        </p:txBody>
      </p:sp>
      <p:sp>
        <p:nvSpPr>
          <p:cNvPr id="6" name="Footer Placeholder 5"/>
          <p:cNvSpPr>
            <a:spLocks noGrp="1"/>
          </p:cNvSpPr>
          <p:nvPr>
            <p:ph type="ftr" sz="quarter" idx="11"/>
          </p:nvPr>
        </p:nvSpPr>
        <p:spPr/>
        <p:txBody>
          <a:bodyPr/>
          <a:lstStyle>
            <a:extLst/>
          </a:lstStyle>
          <a:p>
            <a:endParaRPr lang="en-US" dirty="0"/>
          </a:p>
        </p:txBody>
      </p:sp>
      <p:sp>
        <p:nvSpPr>
          <p:cNvPr id="7" name="Slide Number Placeholder 6"/>
          <p:cNvSpPr>
            <a:spLocks noGrp="1"/>
          </p:cNvSpPr>
          <p:nvPr>
            <p:ph type="sldNum" sz="quarter" idx="12"/>
          </p:nvPr>
        </p:nvSpPr>
        <p:spPr/>
        <p:txBody>
          <a:bodyPr/>
          <a:lstStyle>
            <a:extLst/>
          </a:lstStyle>
          <a:p>
            <a:fld id="{DA63CAB0-9439-4FD7-9073-222DA425ABA7}" type="slidenum">
              <a:rPr lang="en-US" smtClean="0"/>
              <a:pPr/>
              <a:t>‹#›</a:t>
            </a:fld>
            <a:endParaRPr lang="en-US" dirty="0"/>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dirty="0" smtClean="0"/>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C9D9A4F-28A4-44F7-A7D4-54A6683F6660}" type="datetimeFigureOut">
              <a:rPr lang="en-US" smtClean="0"/>
              <a:pPr/>
              <a:t>5/19/2011</a:t>
            </a:fld>
            <a:endParaRPr lang="en-US" dirty="0"/>
          </a:p>
        </p:txBody>
      </p:sp>
      <p:sp>
        <p:nvSpPr>
          <p:cNvPr id="5" name="Footer Placeholder 4"/>
          <p:cNvSpPr>
            <a:spLocks noGrp="1"/>
          </p:cNvSpPr>
          <p:nvPr>
            <p:ph type="ftr" sz="quarter" idx="11"/>
          </p:nvPr>
        </p:nvSpPr>
        <p:spPr/>
        <p:txBody>
          <a:bodyPr/>
          <a:lstStyle>
            <a:extLst/>
          </a:lstStyle>
          <a:p>
            <a:endParaRPr lang="en-US" dirty="0"/>
          </a:p>
        </p:txBody>
      </p:sp>
      <p:sp>
        <p:nvSpPr>
          <p:cNvPr id="6" name="Slide Number Placeholder 5"/>
          <p:cNvSpPr>
            <a:spLocks noGrp="1"/>
          </p:cNvSpPr>
          <p:nvPr>
            <p:ph type="sldNum" sz="quarter" idx="12"/>
          </p:nvPr>
        </p:nvSpPr>
        <p:spPr/>
        <p:txBody>
          <a:bodyPr/>
          <a:lstStyle>
            <a:extLst/>
          </a:lstStyle>
          <a:p>
            <a:fld id="{DA63CAB0-9439-4FD7-9073-222DA425ABA7}"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2"/>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extLst/>
          </a:lstStyle>
          <a:p>
            <a:fld id="{7C9D9A4F-28A4-44F7-A7D4-54A6683F6660}" type="datetimeFigureOut">
              <a:rPr lang="en-US" smtClean="0"/>
              <a:pPr/>
              <a:t>5/19/2011</a:t>
            </a:fld>
            <a:endParaRPr lang="en-US" dirty="0"/>
          </a:p>
        </p:txBody>
      </p:sp>
      <p:sp>
        <p:nvSpPr>
          <p:cNvPr id="5" name="Footer Placeholder 4"/>
          <p:cNvSpPr>
            <a:spLocks noGrp="1"/>
          </p:cNvSpPr>
          <p:nvPr>
            <p:ph type="ftr" sz="quarter" idx="11"/>
          </p:nvPr>
        </p:nvSpPr>
        <p:spPr>
          <a:xfrm>
            <a:off x="457200" y="6556248"/>
            <a:ext cx="3657600" cy="228600"/>
          </a:xfrm>
        </p:spPr>
        <p:txBody>
          <a:bodyPr/>
          <a:lstStyle>
            <a:extLst/>
          </a:lstStyle>
          <a:p>
            <a:endParaRPr lang="en-US" dirty="0"/>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DA63CAB0-9439-4FD7-9073-222DA425ABA7}"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n-US" smtClean="0"/>
              <a:t>Click to edit Master title style</a:t>
            </a:r>
            <a:endParaRPr kumimoji="0" lang="en-US"/>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7C9D9A4F-28A4-44F7-A7D4-54A6683F6660}" type="datetimeFigureOut">
              <a:rPr lang="en-US" smtClean="0"/>
              <a:pPr/>
              <a:t>5/19/2011</a:t>
            </a:fld>
            <a:endParaRPr lang="en-US" dirty="0"/>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US" dirty="0"/>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DA63CAB0-9439-4FD7-9073-222DA425ABA7}"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Google library project</a:t>
            </a:r>
            <a:endParaRPr lang="en-US" dirty="0"/>
          </a:p>
        </p:txBody>
      </p:sp>
      <p:sp>
        <p:nvSpPr>
          <p:cNvPr id="3" name="Content Placeholder 2"/>
          <p:cNvSpPr>
            <a:spLocks noGrp="1"/>
          </p:cNvSpPr>
          <p:nvPr>
            <p:ph idx="1"/>
          </p:nvPr>
        </p:nvSpPr>
        <p:spPr/>
        <p:txBody>
          <a:bodyPr/>
          <a:lstStyle/>
          <a:p>
            <a:r>
              <a:rPr lang="en-US" dirty="0" smtClean="0"/>
              <a:t>December 2004 announcement by Google of the Project</a:t>
            </a:r>
          </a:p>
          <a:p>
            <a:r>
              <a:rPr lang="en-US" dirty="0" smtClean="0"/>
              <a:t>August 2005 announcement of the “opt-out” policy</a:t>
            </a:r>
          </a:p>
          <a:p>
            <a:r>
              <a:rPr lang="en-US" dirty="0" smtClean="0"/>
              <a:t>September-October 2005 lawsuit</a:t>
            </a:r>
          </a:p>
          <a:p>
            <a:r>
              <a:rPr lang="en-US" dirty="0" smtClean="0"/>
              <a:t>October 2008 Original Settlement</a:t>
            </a:r>
          </a:p>
          <a:p>
            <a:r>
              <a:rPr lang="en-US" dirty="0" smtClean="0"/>
              <a:t>November 2009 Amended Settlement</a:t>
            </a:r>
          </a:p>
          <a:p>
            <a:r>
              <a:rPr lang="en-US" dirty="0" smtClean="0"/>
              <a:t>February 2010 Final Fairness Hearing</a:t>
            </a:r>
          </a:p>
          <a:p>
            <a:r>
              <a:rPr lang="en-US" dirty="0" smtClean="0"/>
              <a:t>March 2011 rejection of the Settlement</a:t>
            </a:r>
          </a:p>
          <a:p>
            <a:r>
              <a:rPr lang="en-US" dirty="0" smtClean="0"/>
              <a:t>June 1</a:t>
            </a:r>
            <a:r>
              <a:rPr lang="en-US" baseline="30000" dirty="0" smtClean="0"/>
              <a:t>st</a:t>
            </a:r>
            <a:r>
              <a:rPr lang="en-US" dirty="0" smtClean="0"/>
              <a:t> 2011 status conference</a:t>
            </a:r>
          </a:p>
          <a:p>
            <a:endParaRPr lang="en-US" dirty="0" smtClean="0"/>
          </a:p>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book rights registry</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Non-profit entity to represent right holders</a:t>
            </a:r>
          </a:p>
          <a:p>
            <a:r>
              <a:rPr lang="en-US" dirty="0" smtClean="0"/>
              <a:t>$34,5 million to fund launch and initial operations</a:t>
            </a:r>
          </a:p>
          <a:p>
            <a:r>
              <a:rPr lang="en-US" dirty="0" smtClean="0"/>
              <a:t>In exchange, the fully participating and cooperating libraries and host sites were authorized “(a) to make Display Uses and Non-Display Uses of their Books and Inserts in GBS and other Google Products and Services, (b) each Fully Participating Library to use its Library Digital Copy and (c) each Host Site to make the Research Corpus available, all in accordance with the terms and conditions of this Settlement Agreement, a Library- Registry Agreement or a Host Site-Registry Agreement</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How would users be enabled to access content after the amended settlement?</a:t>
            </a:r>
            <a:endParaRPr lang="en-US" dirty="0"/>
          </a:p>
        </p:txBody>
      </p:sp>
      <p:sp>
        <p:nvSpPr>
          <p:cNvPr id="5" name="Content Placeholder 4"/>
          <p:cNvSpPr>
            <a:spLocks noGrp="1"/>
          </p:cNvSpPr>
          <p:nvPr>
            <p:ph idx="1"/>
          </p:nvPr>
        </p:nvSpPr>
        <p:spPr/>
        <p:txBody>
          <a:bodyPr>
            <a:normAutofit fontScale="62500" lnSpcReduction="20000"/>
          </a:bodyPr>
          <a:lstStyle/>
          <a:p>
            <a:r>
              <a:rPr lang="en-US" sz="3200" dirty="0" smtClean="0"/>
              <a:t>Preview </a:t>
            </a:r>
            <a:r>
              <a:rPr lang="en-US" dirty="0" smtClean="0"/>
              <a:t>-- Allows users to freely preview a limited number of pages of in-copyright works to help users decide if the book is right for them to buy. (out-of-print books will be available for preview, and in-print books will not unless the rightsholder decides to activate previews through their participation in this settlement or through the Book Search Partner Program)</a:t>
            </a:r>
          </a:p>
          <a:p>
            <a:r>
              <a:rPr lang="en-US" sz="2900" dirty="0" smtClean="0"/>
              <a:t>Consumer Purchase </a:t>
            </a:r>
            <a:r>
              <a:rPr lang="en-US" dirty="0" smtClean="0"/>
              <a:t>-- Offers individual users the ability to purchase access to view an entire in-copyright book online. The rightsholder may set the price or allow the price to be set by a Google algorithm.</a:t>
            </a:r>
          </a:p>
          <a:p>
            <a:r>
              <a:rPr lang="en-US" sz="2900" dirty="0" smtClean="0"/>
              <a:t>Institutional Subscription </a:t>
            </a:r>
            <a:r>
              <a:rPr lang="en-US" dirty="0" smtClean="0"/>
              <a:t>-- For academic, corporate, and government organizations. Gives members of the institution full access to in-copyright, out-of-print books. </a:t>
            </a:r>
          </a:p>
          <a:p>
            <a:r>
              <a:rPr lang="en-US" sz="2900" dirty="0" smtClean="0"/>
              <a:t>Free Public Library Access </a:t>
            </a:r>
            <a:r>
              <a:rPr lang="en-US" dirty="0" smtClean="0"/>
              <a:t>-- Authorizes free, full-text, online viewing of in-copyright, out-of-print books at designated computers in U.S. public and university libraries at no charge to the library or the reader, with added revenues to the rightsholders through per page printing fees.</a:t>
            </a:r>
          </a:p>
          <a:p>
            <a:r>
              <a:rPr lang="en-US" sz="2900" dirty="0" smtClean="0"/>
              <a:t>Future Services </a:t>
            </a:r>
            <a:r>
              <a:rPr lang="en-US" dirty="0" smtClean="0"/>
              <a:t>-- The agreement allows for other services and uses, such as Print-On-Demand, Consumer Subscription and others, to be agreed in the future.</a:t>
            </a:r>
          </a:p>
          <a:p>
            <a:endParaRPr lang="en-US" dirty="0" smtClean="0"/>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orphan works issue</a:t>
            </a:r>
            <a:endParaRPr lang="el-GR" dirty="0"/>
          </a:p>
        </p:txBody>
      </p:sp>
      <p:sp>
        <p:nvSpPr>
          <p:cNvPr id="3" name="Content Placeholder 2"/>
          <p:cNvSpPr>
            <a:spLocks noGrp="1"/>
          </p:cNvSpPr>
          <p:nvPr>
            <p:ph idx="1"/>
          </p:nvPr>
        </p:nvSpPr>
        <p:spPr/>
        <p:txBody>
          <a:bodyPr/>
          <a:lstStyle/>
          <a:p>
            <a:r>
              <a:rPr lang="en-US" dirty="0" smtClean="0"/>
              <a:t>Definition: works whose rights holders are unknown or cannot be located after diligent search.</a:t>
            </a:r>
          </a:p>
          <a:p>
            <a:r>
              <a:rPr lang="en-US" dirty="0" smtClean="0"/>
              <a:t>3</a:t>
            </a:r>
            <a:r>
              <a:rPr lang="en-US" dirty="0" smtClean="0"/>
              <a:t> </a:t>
            </a:r>
            <a:r>
              <a:rPr lang="en-US" dirty="0" smtClean="0"/>
              <a:t>problems:</a:t>
            </a:r>
          </a:p>
          <a:p>
            <a:pPr>
              <a:buNone/>
            </a:pPr>
            <a:r>
              <a:rPr lang="en-US" dirty="0" smtClean="0"/>
              <a:t>		a)Google is accused of negligence regarding their copyright status</a:t>
            </a:r>
          </a:p>
          <a:p>
            <a:pPr>
              <a:buNone/>
            </a:pPr>
            <a:r>
              <a:rPr lang="en-US" dirty="0" smtClean="0"/>
              <a:t>		b) Concerns have been raised regarding the limited breath of the class action </a:t>
            </a:r>
            <a:r>
              <a:rPr lang="en-US" dirty="0" smtClean="0"/>
              <a:t>representation </a:t>
            </a:r>
            <a:r>
              <a:rPr lang="en-US" dirty="0" smtClean="0"/>
              <a:t>of orphan works rights </a:t>
            </a:r>
            <a:r>
              <a:rPr lang="en-US" dirty="0" smtClean="0"/>
              <a:t>holders</a:t>
            </a:r>
          </a:p>
          <a:p>
            <a:pPr>
              <a:buNone/>
            </a:pPr>
            <a:r>
              <a:rPr lang="en-US" dirty="0" smtClean="0"/>
              <a:t>	</a:t>
            </a:r>
            <a:r>
              <a:rPr lang="en-US" dirty="0" smtClean="0"/>
              <a:t>	c)Antitrust issues</a:t>
            </a:r>
            <a:endParaRPr lang="el-G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Changes made by the amended settlement</a:t>
            </a:r>
            <a:endParaRPr lang="en-US" dirty="0"/>
          </a:p>
        </p:txBody>
      </p:sp>
      <p:sp>
        <p:nvSpPr>
          <p:cNvPr id="3" name="Content Placeholder 2"/>
          <p:cNvSpPr>
            <a:spLocks noGrp="1"/>
          </p:cNvSpPr>
          <p:nvPr>
            <p:ph idx="1"/>
          </p:nvPr>
        </p:nvSpPr>
        <p:spPr/>
        <p:txBody>
          <a:bodyPr>
            <a:normAutofit fontScale="55000" lnSpcReduction="20000"/>
          </a:bodyPr>
          <a:lstStyle/>
          <a:p>
            <a:r>
              <a:rPr lang="en-US" dirty="0" smtClean="0"/>
              <a:t>1)to remove many foreign rights holders from the settlement class by redefining “book” to include only non-U.S. works registered with the U.S. Copyright Office or published in Canada, Australia, or the United Kingdom;</a:t>
            </a:r>
          </a:p>
          <a:p>
            <a:r>
              <a:rPr lang="en-US" dirty="0" smtClean="0"/>
              <a:t>2) to remove the provision granting Google the right to any more favorable terms that the Registry negotiates with third-parties over the next 10 years</a:t>
            </a:r>
          </a:p>
          <a:p>
            <a:r>
              <a:rPr lang="en-US" dirty="0" smtClean="0"/>
              <a:t> 3)to explicitly recognize rights holders’ right to authorize, through the Registry or otherwise, any third party to use their copyrighted content “in any way, including ways provided for under this Amended Settlement Agreement”</a:t>
            </a:r>
          </a:p>
          <a:p>
            <a:r>
              <a:rPr lang="en-US" dirty="0" smtClean="0"/>
              <a:t> 4)to appoint an independent fiduciary to represent rights holders who have not claimed their works and authorize the fiduciary to spend part of the revenue derived from unclaimed works in searching for their rights holders</a:t>
            </a:r>
          </a:p>
          <a:p>
            <a:r>
              <a:rPr lang="en-US" dirty="0" smtClean="0"/>
              <a:t> 5) to extend the date for rights holders to request “removal” of their works from the books database to April 5, 2011 later extended to March 9, 2012</a:t>
            </a:r>
          </a:p>
          <a:p>
            <a:r>
              <a:rPr lang="en-US" dirty="0" smtClean="0"/>
              <a:t>6)to allow rights holders to direct the Registry to make their books available at no charge pursuant to one of several standard licenses (e.g., Creative Commons licenses) or similar contractual permissions for use authorized by the Registry</a:t>
            </a:r>
          </a:p>
          <a:p>
            <a:r>
              <a:rPr lang="en-US" dirty="0" smtClean="0"/>
              <a:t> 7) to allow the Registry, in its discretion, to authorize more than one free terminal per public library and</a:t>
            </a:r>
          </a:p>
          <a:p>
            <a:r>
              <a:rPr lang="en-US" dirty="0" smtClean="0"/>
              <a:t>8) to specify that Google will not provide personally identifiable information about users to the Registry “other than as required by law or valid legal process.”</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Reactions to the settlement-US</a:t>
            </a:r>
            <a:endParaRPr lang="en-US" dirty="0"/>
          </a:p>
        </p:txBody>
      </p:sp>
      <p:sp>
        <p:nvSpPr>
          <p:cNvPr id="3" name="Content Placeholder 2"/>
          <p:cNvSpPr>
            <a:spLocks noGrp="1"/>
          </p:cNvSpPr>
          <p:nvPr>
            <p:ph idx="1"/>
          </p:nvPr>
        </p:nvSpPr>
        <p:spPr>
          <a:xfrm>
            <a:off x="457200" y="1600200"/>
            <a:ext cx="7239000" cy="4846320"/>
          </a:xfrm>
        </p:spPr>
        <p:txBody>
          <a:bodyPr>
            <a:normAutofit fontScale="70000" lnSpcReduction="20000"/>
          </a:bodyPr>
          <a:lstStyle/>
          <a:p>
            <a:r>
              <a:rPr lang="en-US" dirty="0" smtClean="0"/>
              <a:t>The “forward-looking business plans” contemplated by the settlement may be a good idea, but they were outside the scope of the settlement. This turns copyright law on its head”, William Cavanaugh Jr., Deputy Assistant Attorney General for Civil Matters DOJ</a:t>
            </a:r>
          </a:p>
          <a:p>
            <a:pPr lvl="1"/>
            <a:r>
              <a:rPr lang="en-US" dirty="0" smtClean="0"/>
              <a:t>modification in order to comply with Rule 23</a:t>
            </a:r>
          </a:p>
          <a:p>
            <a:pPr lvl="1"/>
            <a:r>
              <a:rPr lang="en-US" dirty="0" smtClean="0"/>
              <a:t>The Parties have not demonstrated that the class Representatives adequately represent absent class members</a:t>
            </a:r>
          </a:p>
          <a:p>
            <a:pPr>
              <a:buNone/>
            </a:pPr>
            <a:endParaRPr lang="en-US" dirty="0" smtClean="0"/>
          </a:p>
          <a:p>
            <a:pPr>
              <a:buNone/>
            </a:pPr>
            <a:r>
              <a:rPr lang="en-US" dirty="0" smtClean="0"/>
              <a:t>	“This settlement has the effect or rewriting contracts”</a:t>
            </a:r>
          </a:p>
          <a:p>
            <a:pPr lvl="1"/>
            <a:r>
              <a:rPr lang="en-US" dirty="0" smtClean="0"/>
              <a:t>Publishers and the Authors Guild do not have a right to enable a third party such as Google to use an author’s work without their permission</a:t>
            </a:r>
          </a:p>
          <a:p>
            <a:pPr lvl="1"/>
            <a:r>
              <a:rPr lang="en-US" dirty="0" smtClean="0"/>
              <a:t>Antitrust laws</a:t>
            </a:r>
          </a:p>
          <a:p>
            <a:pPr>
              <a:buNone/>
            </a:pPr>
            <a:endParaRPr lang="en-US" dirty="0" smtClean="0"/>
          </a:p>
          <a:p>
            <a:r>
              <a:rPr lang="en-US" dirty="0" smtClean="0"/>
              <a:t>“Full scale commercial exploitation with essentially no limits whatsoever”, Amazon lawyer David Nimmer referred to the project as a vehicle for Google to profit from orphan works and boost the capabilities of its search engine</a:t>
            </a:r>
          </a:p>
          <a:p>
            <a:pPr>
              <a:buNone/>
            </a:pPr>
            <a:r>
              <a:rPr lang="en-US" dirty="0" smtClean="0"/>
              <a:t>	</a:t>
            </a:r>
          </a:p>
          <a:p>
            <a:pPr>
              <a:buNone/>
            </a:pPr>
            <a:endParaRPr lang="en-US" dirty="0" smtClean="0"/>
          </a:p>
          <a:p>
            <a:pPr lvl="1">
              <a:buNone/>
            </a:pPr>
            <a:endParaRPr lang="en-US"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Legal Repercussions</a:t>
            </a:r>
            <a:endParaRPr lang="en-US" dirty="0"/>
          </a:p>
        </p:txBody>
      </p:sp>
      <p:sp>
        <p:nvSpPr>
          <p:cNvPr id="3" name="Content Placeholder 2"/>
          <p:cNvSpPr>
            <a:spLocks noGrp="1"/>
          </p:cNvSpPr>
          <p:nvPr>
            <p:ph idx="1"/>
          </p:nvPr>
        </p:nvSpPr>
        <p:spPr/>
        <p:txBody>
          <a:bodyPr>
            <a:normAutofit lnSpcReduction="10000"/>
          </a:bodyPr>
          <a:lstStyle/>
          <a:p>
            <a:pPr>
              <a:buNone/>
            </a:pPr>
            <a:r>
              <a:rPr lang="en-US" sz="3200" dirty="0" smtClean="0"/>
              <a:t>Copyright Liability-three target points</a:t>
            </a:r>
          </a:p>
          <a:p>
            <a:r>
              <a:rPr lang="en-US" dirty="0" smtClean="0"/>
              <a:t>i) The creation of intermediate copies/Digitization of full text into the Google search Database </a:t>
            </a:r>
          </a:p>
          <a:p>
            <a:endParaRPr lang="en-US" dirty="0" smtClean="0"/>
          </a:p>
          <a:p>
            <a:r>
              <a:rPr lang="en-US" dirty="0" smtClean="0"/>
              <a:t>ii) Partial availability of scanned and stored works by user request-the so called “snippets”</a:t>
            </a:r>
          </a:p>
          <a:p>
            <a:endParaRPr lang="en-US" dirty="0" smtClean="0"/>
          </a:p>
          <a:p>
            <a:r>
              <a:rPr lang="en-US" dirty="0" smtClean="0"/>
              <a:t>iii) The distribution provision regarding the partner libraries-the digital library copy</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answer to copyright liability: fair use</a:t>
            </a:r>
            <a:endParaRPr lang="en-US" dirty="0"/>
          </a:p>
        </p:txBody>
      </p:sp>
      <p:sp>
        <p:nvSpPr>
          <p:cNvPr id="3" name="Content Placeholder 2"/>
          <p:cNvSpPr>
            <a:spLocks noGrp="1"/>
          </p:cNvSpPr>
          <p:nvPr>
            <p:ph idx="1"/>
          </p:nvPr>
        </p:nvSpPr>
        <p:spPr/>
        <p:txBody>
          <a:bodyPr/>
          <a:lstStyle/>
          <a:p>
            <a:r>
              <a:rPr lang="en-US" dirty="0" smtClean="0"/>
              <a:t>The four factor test</a:t>
            </a:r>
          </a:p>
          <a:p>
            <a:endParaRPr lang="en-US" dirty="0" smtClean="0"/>
          </a:p>
          <a:p>
            <a:pPr lvl="1"/>
            <a:r>
              <a:rPr lang="en-US" dirty="0" smtClean="0"/>
              <a:t>Purpose and character of the use</a:t>
            </a:r>
          </a:p>
          <a:p>
            <a:pPr lvl="1"/>
            <a:r>
              <a:rPr lang="en-US" dirty="0" smtClean="0"/>
              <a:t>Nature of the copyrighted work</a:t>
            </a:r>
          </a:p>
          <a:p>
            <a:pPr lvl="1"/>
            <a:r>
              <a:rPr lang="en-US" dirty="0" smtClean="0"/>
              <a:t>Amount and substantiality of the portion used</a:t>
            </a:r>
          </a:p>
          <a:p>
            <a:pPr lvl="1"/>
            <a:r>
              <a:rPr lang="en-US" dirty="0" smtClean="0"/>
              <a:t>The effect of the use on the market</a:t>
            </a:r>
          </a:p>
          <a:p>
            <a:pPr lvl="1">
              <a:buNone/>
            </a:pPr>
            <a:endParaRPr lang="en-US" dirty="0" smtClean="0"/>
          </a:p>
          <a:p>
            <a:r>
              <a:rPr lang="en-US" dirty="0" smtClean="0"/>
              <a:t>The Kelly </a:t>
            </a:r>
            <a:r>
              <a:rPr lang="en-US" dirty="0" err="1" smtClean="0"/>
              <a:t>v.Arriba</a:t>
            </a:r>
            <a:r>
              <a:rPr lang="en-US" dirty="0" smtClean="0"/>
              <a:t> case</a:t>
            </a:r>
          </a:p>
          <a:p>
            <a:r>
              <a:rPr lang="en-US" dirty="0" smtClean="0"/>
              <a:t>The Perfect 10,Inc </a:t>
            </a:r>
            <a:r>
              <a:rPr lang="en-US" dirty="0" err="1" smtClean="0"/>
              <a:t>v.Amazon</a:t>
            </a:r>
            <a:r>
              <a:rPr lang="en-US" dirty="0" smtClean="0"/>
              <a:t> case</a:t>
            </a:r>
          </a:p>
          <a:p>
            <a:pPr lvl="1"/>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International </a:t>
            </a:r>
            <a:r>
              <a:rPr lang="en-US" dirty="0" smtClean="0"/>
              <a:t>react</a:t>
            </a:r>
            <a:r>
              <a:rPr lang="en-US" dirty="0" smtClean="0"/>
              <a:t>ions</a:t>
            </a:r>
            <a:r>
              <a:rPr lang="en-US" dirty="0" smtClean="0"/>
              <a:t/>
            </a:r>
            <a:br>
              <a:rPr lang="en-US" dirty="0" smtClean="0"/>
            </a:br>
            <a:endParaRPr lang="el-GR" dirty="0"/>
          </a:p>
        </p:txBody>
      </p:sp>
      <p:sp>
        <p:nvSpPr>
          <p:cNvPr id="3" name="Content Placeholder 2"/>
          <p:cNvSpPr>
            <a:spLocks noGrp="1"/>
          </p:cNvSpPr>
          <p:nvPr>
            <p:ph idx="1"/>
          </p:nvPr>
        </p:nvSpPr>
        <p:spPr/>
        <p:txBody>
          <a:bodyPr>
            <a:normAutofit fontScale="85000" lnSpcReduction="10000"/>
          </a:bodyPr>
          <a:lstStyle/>
          <a:p>
            <a:r>
              <a:rPr lang="en-US" dirty="0" smtClean="0"/>
              <a:t>How is it determined that a book is out-of-print if it is not available in the States but is widely available in Europe? (Great Britain)</a:t>
            </a:r>
          </a:p>
          <a:p>
            <a:r>
              <a:rPr lang="en-US" dirty="0" smtClean="0"/>
              <a:t>“France is not going to be striped of what generations and generations have produced in the French language just because it isn’t capable of funding its own digitization project”  (Nicolas Sarcozy)</a:t>
            </a:r>
          </a:p>
          <a:p>
            <a:r>
              <a:rPr lang="en-US" dirty="0" smtClean="0"/>
              <a:t>“Competing digital libraries in Germany and throughout the world do not enjoy right to such authors or “orphan works” because Germany requires licensing of rights prior to the usage of orphan works. Such a sweeping de facto compulsory license would require legislative action in Germany” (Germany’s written intervention before the Court)</a:t>
            </a:r>
          </a:p>
          <a:p>
            <a:endParaRPr lang="el-G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Public benefit</a:t>
            </a:r>
            <a:br>
              <a:rPr lang="en-US" dirty="0" smtClean="0"/>
            </a:b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A comprehensive index such as this can very difficultly be created requiring permission of all copyright </a:t>
            </a:r>
            <a:r>
              <a:rPr lang="en-US" dirty="0" smtClean="0"/>
              <a:t>owners.</a:t>
            </a:r>
            <a:endParaRPr lang="en-US" dirty="0" smtClean="0"/>
          </a:p>
          <a:p>
            <a:r>
              <a:rPr lang="en-US" dirty="0" smtClean="0"/>
              <a:t>The fair use doctrine should be used as an equitable rule of </a:t>
            </a:r>
            <a:r>
              <a:rPr lang="en-US" dirty="0" smtClean="0"/>
              <a:t>reason.</a:t>
            </a:r>
            <a:endParaRPr lang="en-US" dirty="0" smtClean="0"/>
          </a:p>
          <a:p>
            <a:r>
              <a:rPr lang="en-US" dirty="0" smtClean="0"/>
              <a:t>“There is no other way to create a market for out-of-print works</a:t>
            </a:r>
            <a:r>
              <a:rPr lang="en-US" dirty="0" smtClean="0"/>
              <a:t>”. They can be preserved and will come back to life.</a:t>
            </a:r>
            <a:endParaRPr lang="en-US" dirty="0" smtClean="0"/>
          </a:p>
          <a:p>
            <a:r>
              <a:rPr lang="en-US" dirty="0" smtClean="0"/>
              <a:t>Books will become more accessible. Libraries, schools, researchers will gain access to many more books.</a:t>
            </a:r>
          </a:p>
          <a:p>
            <a:r>
              <a:rPr lang="en-US" dirty="0" smtClean="0"/>
              <a:t>Digitization will facilitate the conversion of books into Braille and audio formats increasing access for individuals with disabilities.</a:t>
            </a:r>
          </a:p>
          <a:p>
            <a:r>
              <a:rPr lang="en-US" dirty="0" smtClean="0"/>
              <a:t>New audiences and sources of income for publishers and authors.</a:t>
            </a:r>
          </a:p>
          <a:p>
            <a:r>
              <a:rPr lang="en-US" dirty="0" smtClean="0"/>
              <a:t>There </a:t>
            </a:r>
            <a:r>
              <a:rPr lang="en-US" dirty="0" smtClean="0"/>
              <a:t>should be diversity in your choice of </a:t>
            </a:r>
            <a:r>
              <a:rPr lang="en-US" dirty="0" smtClean="0"/>
              <a:t>retailers.</a:t>
            </a:r>
            <a:endParaRPr lang="en-US" dirty="0" smtClean="0"/>
          </a:p>
          <a:p>
            <a:r>
              <a:rPr lang="en-US" dirty="0" smtClean="0"/>
              <a:t>Consumers should be able to read books on any device</a:t>
            </a:r>
            <a:r>
              <a:rPr lang="en-US" dirty="0" smtClean="0"/>
              <a:t>.</a:t>
            </a:r>
          </a:p>
          <a:p>
            <a:endParaRPr lang="en-US" dirty="0" smtClean="0"/>
          </a:p>
          <a:p>
            <a:pPr>
              <a:buNone/>
            </a:pP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522</TotalTime>
  <Words>1096</Words>
  <Application>Microsoft Office PowerPoint</Application>
  <PresentationFormat>On-screen Show (4:3)</PresentationFormat>
  <Paragraphs>83</Paragraphs>
  <Slides>10</Slides>
  <Notes>8</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Opulent</vt:lpstr>
      <vt:lpstr>The Google library project</vt:lpstr>
      <vt:lpstr>The book rights registry</vt:lpstr>
      <vt:lpstr>How would users be enabled to access content after the amended settlement?</vt:lpstr>
      <vt:lpstr>The orphan works issue</vt:lpstr>
      <vt:lpstr>Changes made by the amended settlement</vt:lpstr>
      <vt:lpstr>Reactions to the settlement-US</vt:lpstr>
      <vt:lpstr>Legal Repercussions</vt:lpstr>
      <vt:lpstr>The answer to copyright liability: fair use</vt:lpstr>
      <vt:lpstr>International reactions </vt:lpstr>
      <vt:lpstr>Public benefit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Google Library Project</dc:title>
  <dc:creator>Antigoni</dc:creator>
  <cp:lastModifiedBy>Antigoni</cp:lastModifiedBy>
  <cp:revision>52</cp:revision>
  <dcterms:created xsi:type="dcterms:W3CDTF">2010-04-14T15:59:12Z</dcterms:created>
  <dcterms:modified xsi:type="dcterms:W3CDTF">2011-05-18T23:47:00Z</dcterms:modified>
</cp:coreProperties>
</file>